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332" r:id="rId3"/>
    <p:sldId id="333" r:id="rId4"/>
    <p:sldId id="334" r:id="rId5"/>
    <p:sldId id="366" r:id="rId6"/>
    <p:sldId id="364" r:id="rId7"/>
    <p:sldId id="386" r:id="rId8"/>
    <p:sldId id="388" r:id="rId9"/>
    <p:sldId id="389" r:id="rId10"/>
    <p:sldId id="390" r:id="rId11"/>
    <p:sldId id="391" r:id="rId12"/>
    <p:sldId id="392" r:id="rId13"/>
    <p:sldId id="452" r:id="rId14"/>
    <p:sldId id="368" r:id="rId15"/>
    <p:sldId id="258" r:id="rId16"/>
    <p:sldId id="335" r:id="rId17"/>
    <p:sldId id="336" r:id="rId18"/>
    <p:sldId id="337" r:id="rId19"/>
    <p:sldId id="342" r:id="rId20"/>
    <p:sldId id="341" r:id="rId21"/>
    <p:sldId id="343" r:id="rId22"/>
    <p:sldId id="344" r:id="rId23"/>
    <p:sldId id="345" r:id="rId24"/>
    <p:sldId id="338" r:id="rId25"/>
    <p:sldId id="346" r:id="rId26"/>
    <p:sldId id="339" r:id="rId27"/>
    <p:sldId id="347" r:id="rId28"/>
    <p:sldId id="340" r:id="rId29"/>
    <p:sldId id="348" r:id="rId30"/>
    <p:sldId id="349" r:id="rId31"/>
    <p:sldId id="350" r:id="rId32"/>
    <p:sldId id="351" r:id="rId33"/>
    <p:sldId id="352" r:id="rId34"/>
    <p:sldId id="353" r:id="rId35"/>
    <p:sldId id="354" r:id="rId36"/>
    <p:sldId id="355" r:id="rId37"/>
    <p:sldId id="357" r:id="rId38"/>
    <p:sldId id="356" r:id="rId39"/>
    <p:sldId id="358" r:id="rId40"/>
    <p:sldId id="359" r:id="rId41"/>
    <p:sldId id="360" r:id="rId42"/>
    <p:sldId id="361" r:id="rId43"/>
    <p:sldId id="387" r:id="rId44"/>
    <p:sldId id="393" r:id="rId45"/>
    <p:sldId id="369" r:id="rId46"/>
    <p:sldId id="370" r:id="rId47"/>
    <p:sldId id="272" r:id="rId48"/>
    <p:sldId id="367" r:id="rId49"/>
    <p:sldId id="382" r:id="rId50"/>
    <p:sldId id="383" r:id="rId51"/>
    <p:sldId id="379" r:id="rId52"/>
    <p:sldId id="381" r:id="rId53"/>
    <p:sldId id="401" r:id="rId54"/>
    <p:sldId id="402" r:id="rId55"/>
    <p:sldId id="400" r:id="rId56"/>
    <p:sldId id="398" r:id="rId57"/>
    <p:sldId id="405" r:id="rId58"/>
    <p:sldId id="406" r:id="rId59"/>
    <p:sldId id="407" r:id="rId60"/>
    <p:sldId id="408" r:id="rId61"/>
    <p:sldId id="371" r:id="rId62"/>
    <p:sldId id="372" r:id="rId63"/>
    <p:sldId id="373" r:id="rId64"/>
    <p:sldId id="374" r:id="rId65"/>
    <p:sldId id="396" r:id="rId66"/>
    <p:sldId id="395" r:id="rId67"/>
    <p:sldId id="375" r:id="rId68"/>
    <p:sldId id="363" r:id="rId69"/>
    <p:sldId id="365" r:id="rId70"/>
    <p:sldId id="453" r:id="rId71"/>
    <p:sldId id="378" r:id="rId72"/>
    <p:sldId id="377" r:id="rId73"/>
    <p:sldId id="394" r:id="rId74"/>
    <p:sldId id="397" r:id="rId75"/>
    <p:sldId id="403" r:id="rId76"/>
    <p:sldId id="404" r:id="rId77"/>
    <p:sldId id="384" r:id="rId78"/>
    <p:sldId id="385" r:id="rId79"/>
    <p:sldId id="410" r:id="rId80"/>
    <p:sldId id="412" r:id="rId81"/>
    <p:sldId id="411" r:id="rId82"/>
    <p:sldId id="413" r:id="rId83"/>
    <p:sldId id="287" r:id="rId84"/>
    <p:sldId id="409" r:id="rId85"/>
    <p:sldId id="414" r:id="rId86"/>
    <p:sldId id="415" r:id="rId87"/>
    <p:sldId id="417" r:id="rId88"/>
    <p:sldId id="416" r:id="rId89"/>
    <p:sldId id="419" r:id="rId90"/>
    <p:sldId id="418" r:id="rId91"/>
    <p:sldId id="420" r:id="rId92"/>
    <p:sldId id="424" r:id="rId93"/>
    <p:sldId id="423" r:id="rId94"/>
    <p:sldId id="422" r:id="rId95"/>
    <p:sldId id="425" r:id="rId96"/>
    <p:sldId id="380" r:id="rId97"/>
    <p:sldId id="430" r:id="rId98"/>
    <p:sldId id="432" r:id="rId99"/>
    <p:sldId id="426" r:id="rId100"/>
    <p:sldId id="427" r:id="rId101"/>
    <p:sldId id="428" r:id="rId102"/>
    <p:sldId id="429" r:id="rId103"/>
    <p:sldId id="431" r:id="rId104"/>
    <p:sldId id="421" r:id="rId105"/>
    <p:sldId id="297" r:id="rId106"/>
    <p:sldId id="433" r:id="rId107"/>
    <p:sldId id="434" r:id="rId108"/>
    <p:sldId id="435" r:id="rId109"/>
    <p:sldId id="444" r:id="rId110"/>
    <p:sldId id="445" r:id="rId111"/>
    <p:sldId id="449" r:id="rId112"/>
    <p:sldId id="450" r:id="rId113"/>
    <p:sldId id="436" r:id="rId114"/>
    <p:sldId id="437" r:id="rId115"/>
    <p:sldId id="438" r:id="rId116"/>
    <p:sldId id="439" r:id="rId117"/>
    <p:sldId id="448" r:id="rId118"/>
    <p:sldId id="451" r:id="rId119"/>
    <p:sldId id="440" r:id="rId120"/>
    <p:sldId id="441" r:id="rId121"/>
    <p:sldId id="442" r:id="rId122"/>
    <p:sldId id="443" r:id="rId123"/>
    <p:sldId id="446" r:id="rId124"/>
    <p:sldId id="447" r:id="rId125"/>
    <p:sldId id="454" r:id="rId126"/>
    <p:sldId id="456" r:id="rId127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D96FD3-B4F1-42DA-9434-5ED8CBDB1708}" v="28" dt="2025-08-19T14:18:52.6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16DA210-FB5B-4158-B5E0-FEB733F419BA}" styleName="Style clair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345" autoAdjust="0"/>
    <p:restoredTop sz="94622" autoAdjust="0"/>
  </p:normalViewPr>
  <p:slideViewPr>
    <p:cSldViewPr snapToGrid="0">
      <p:cViewPr varScale="1">
        <p:scale>
          <a:sx n="52" d="100"/>
          <a:sy n="52" d="100"/>
        </p:scale>
        <p:origin x="288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presProps" Target="presProp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microsoft.com/office/2016/11/relationships/changesInfo" Target="changesInfos/changesInfo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marechal" userId="446e2d37d3d21322" providerId="LiveId" clId="{7693EE35-25E7-42D5-8CAD-4603C9A21050}"/>
    <pc:docChg chg="modSld">
      <pc:chgData name="stephanie marechal" userId="446e2d37d3d21322" providerId="LiveId" clId="{7693EE35-25E7-42D5-8CAD-4603C9A21050}" dt="2024-09-24T10:01:35.236" v="15" actId="20577"/>
      <pc:docMkLst>
        <pc:docMk/>
      </pc:docMkLst>
      <pc:sldChg chg="modSp mod">
        <pc:chgData name="stephanie marechal" userId="446e2d37d3d21322" providerId="LiveId" clId="{7693EE35-25E7-42D5-8CAD-4603C9A21050}" dt="2024-09-24T10:01:35.236" v="15" actId="20577"/>
        <pc:sldMkLst>
          <pc:docMk/>
          <pc:sldMk cId="682760855" sldId="413"/>
        </pc:sldMkLst>
      </pc:sldChg>
    </pc:docChg>
  </pc:docChgLst>
  <pc:docChgLst>
    <pc:chgData name="stephanie marechal" userId="446e2d37d3d21322" providerId="LiveId" clId="{1CD96FD3-B4F1-42DA-9434-5ED8CBDB1708}"/>
    <pc:docChg chg="undo custSel addSld delSld modSld sldOrd">
      <pc:chgData name="stephanie marechal" userId="446e2d37d3d21322" providerId="LiveId" clId="{1CD96FD3-B4F1-42DA-9434-5ED8CBDB1708}" dt="2025-08-19T14:21:46.990" v="3263" actId="123"/>
      <pc:docMkLst>
        <pc:docMk/>
      </pc:docMkLst>
      <pc:sldChg chg="modSp mod">
        <pc:chgData name="stephanie marechal" userId="446e2d37d3d21322" providerId="LiveId" clId="{1CD96FD3-B4F1-42DA-9434-5ED8CBDB1708}" dt="2025-08-19T10:32:37.142" v="2804" actId="20577"/>
        <pc:sldMkLst>
          <pc:docMk/>
          <pc:sldMk cId="4090053463" sldId="257"/>
        </pc:sldMkLst>
        <pc:graphicFrameChg chg="modGraphic">
          <ac:chgData name="stephanie marechal" userId="446e2d37d3d21322" providerId="LiveId" clId="{1CD96FD3-B4F1-42DA-9434-5ED8CBDB1708}" dt="2025-08-19T10:32:37.142" v="2804" actId="20577"/>
          <ac:graphicFrameMkLst>
            <pc:docMk/>
            <pc:sldMk cId="4090053463" sldId="257"/>
            <ac:graphicFrameMk id="4" creationId="{89E9F448-C7E2-7901-334B-580540AA53CD}"/>
          </ac:graphicFrameMkLst>
        </pc:graphicFrameChg>
      </pc:sldChg>
      <pc:sldChg chg="modSp mod">
        <pc:chgData name="stephanie marechal" userId="446e2d37d3d21322" providerId="LiveId" clId="{1CD96FD3-B4F1-42DA-9434-5ED8CBDB1708}" dt="2025-08-19T08:58:32.631" v="849" actId="20577"/>
        <pc:sldMkLst>
          <pc:docMk/>
          <pc:sldMk cId="4120760008" sldId="258"/>
        </pc:sldMkLst>
        <pc:spChg chg="mod">
          <ac:chgData name="stephanie marechal" userId="446e2d37d3d21322" providerId="LiveId" clId="{1CD96FD3-B4F1-42DA-9434-5ED8CBDB1708}" dt="2025-08-19T08:58:32.631" v="849" actId="20577"/>
          <ac:spMkLst>
            <pc:docMk/>
            <pc:sldMk cId="4120760008" sldId="258"/>
            <ac:spMk id="2" creationId="{201786AC-53C1-7F3B-F438-FAF058F181F2}"/>
          </ac:spMkLst>
        </pc:spChg>
      </pc:sldChg>
      <pc:sldChg chg="addSp delSp modSp add del mod">
        <pc:chgData name="stephanie marechal" userId="446e2d37d3d21322" providerId="LiveId" clId="{1CD96FD3-B4F1-42DA-9434-5ED8CBDB1708}" dt="2025-08-19T10:48:04.194" v="2900" actId="47"/>
        <pc:sldMkLst>
          <pc:docMk/>
          <pc:sldMk cId="0" sldId="284"/>
        </pc:sldMkLst>
        <pc:spChg chg="mod">
          <ac:chgData name="stephanie marechal" userId="446e2d37d3d21322" providerId="LiveId" clId="{1CD96FD3-B4F1-42DA-9434-5ED8CBDB1708}" dt="2025-08-19T10:46:51.971" v="2896" actId="1076"/>
          <ac:spMkLst>
            <pc:docMk/>
            <pc:sldMk cId="0" sldId="284"/>
            <ac:spMk id="3" creationId="{F28C53C0-F189-5894-FC74-2AE7187EBCE4}"/>
          </ac:spMkLst>
        </pc:spChg>
        <pc:spChg chg="del">
          <ac:chgData name="stephanie marechal" userId="446e2d37d3d21322" providerId="LiveId" clId="{1CD96FD3-B4F1-42DA-9434-5ED8CBDB1708}" dt="2025-08-19T10:39:34.114" v="2839" actId="478"/>
          <ac:spMkLst>
            <pc:docMk/>
            <pc:sldMk cId="0" sldId="284"/>
            <ac:spMk id="4" creationId="{8E86A18C-57C2-964F-24B8-141C3CE9FC9B}"/>
          </ac:spMkLst>
        </pc:spChg>
        <pc:spChg chg="del">
          <ac:chgData name="stephanie marechal" userId="446e2d37d3d21322" providerId="LiveId" clId="{1CD96FD3-B4F1-42DA-9434-5ED8CBDB1708}" dt="2025-08-19T10:40:13.220" v="2844" actId="478"/>
          <ac:spMkLst>
            <pc:docMk/>
            <pc:sldMk cId="0" sldId="284"/>
            <ac:spMk id="5" creationId="{314252BE-AD92-837F-23C1-91B375978BA7}"/>
          </ac:spMkLst>
        </pc:spChg>
        <pc:spChg chg="del">
          <ac:chgData name="stephanie marechal" userId="446e2d37d3d21322" providerId="LiveId" clId="{1CD96FD3-B4F1-42DA-9434-5ED8CBDB1708}" dt="2025-08-19T10:39:32.042" v="2837" actId="478"/>
          <ac:spMkLst>
            <pc:docMk/>
            <pc:sldMk cId="0" sldId="284"/>
            <ac:spMk id="6" creationId="{32981984-8862-CC26-924A-87E4C755D7F3}"/>
          </ac:spMkLst>
        </pc:spChg>
        <pc:spChg chg="del">
          <ac:chgData name="stephanie marechal" userId="446e2d37d3d21322" providerId="LiveId" clId="{1CD96FD3-B4F1-42DA-9434-5ED8CBDB1708}" dt="2025-08-19T10:39:33.227" v="2838" actId="478"/>
          <ac:spMkLst>
            <pc:docMk/>
            <pc:sldMk cId="0" sldId="284"/>
            <ac:spMk id="7" creationId="{09FFCE04-A7AA-7428-97F5-3642B40CE45B}"/>
          </ac:spMkLst>
        </pc:spChg>
        <pc:spChg chg="mod">
          <ac:chgData name="stephanie marechal" userId="446e2d37d3d21322" providerId="LiveId" clId="{1CD96FD3-B4F1-42DA-9434-5ED8CBDB1708}" dt="2025-08-19T10:46:18.589" v="2883" actId="255"/>
          <ac:spMkLst>
            <pc:docMk/>
            <pc:sldMk cId="0" sldId="284"/>
            <ac:spMk id="8" creationId="{EA7021B7-8F4F-84C8-3EC4-581FC206B946}"/>
          </ac:spMkLst>
        </pc:spChg>
        <pc:spChg chg="mod">
          <ac:chgData name="stephanie marechal" userId="446e2d37d3d21322" providerId="LiveId" clId="{1CD96FD3-B4F1-42DA-9434-5ED8CBDB1708}" dt="2025-08-19T10:46:42.585" v="2890" actId="1076"/>
          <ac:spMkLst>
            <pc:docMk/>
            <pc:sldMk cId="0" sldId="284"/>
            <ac:spMk id="9" creationId="{6911C989-F146-08F4-DC1E-C8234C287019}"/>
          </ac:spMkLst>
        </pc:spChg>
        <pc:spChg chg="mod ord">
          <ac:chgData name="stephanie marechal" userId="446e2d37d3d21322" providerId="LiveId" clId="{1CD96FD3-B4F1-42DA-9434-5ED8CBDB1708}" dt="2025-08-19T10:46:37.898" v="2889" actId="1076"/>
          <ac:spMkLst>
            <pc:docMk/>
            <pc:sldMk cId="0" sldId="284"/>
            <ac:spMk id="10" creationId="{CF07BBBD-6CFD-31E1-3FE8-7A3CFF6F59A3}"/>
          </ac:spMkLst>
        </pc:spChg>
        <pc:spChg chg="add del mod">
          <ac:chgData name="stephanie marechal" userId="446e2d37d3d21322" providerId="LiveId" clId="{1CD96FD3-B4F1-42DA-9434-5ED8CBDB1708}" dt="2025-08-19T10:44:45.990" v="2851" actId="478"/>
          <ac:spMkLst>
            <pc:docMk/>
            <pc:sldMk cId="0" sldId="284"/>
            <ac:spMk id="13" creationId="{EC968EBF-D4E5-3E9B-56D4-283CBD2B4304}"/>
          </ac:spMkLst>
        </pc:spChg>
        <pc:spChg chg="add mod">
          <ac:chgData name="stephanie marechal" userId="446e2d37d3d21322" providerId="LiveId" clId="{1CD96FD3-B4F1-42DA-9434-5ED8CBDB1708}" dt="2025-08-19T10:46:23.963" v="2884" actId="14100"/>
          <ac:spMkLst>
            <pc:docMk/>
            <pc:sldMk cId="0" sldId="284"/>
            <ac:spMk id="14" creationId="{3E47BFD0-6C19-45BC-BC70-D73FF9DE4A93}"/>
          </ac:spMkLst>
        </pc:spChg>
        <pc:picChg chg="del">
          <ac:chgData name="stephanie marechal" userId="446e2d37d3d21322" providerId="LiveId" clId="{1CD96FD3-B4F1-42DA-9434-5ED8CBDB1708}" dt="2025-08-19T10:36:06.612" v="2835" actId="478"/>
          <ac:picMkLst>
            <pc:docMk/>
            <pc:sldMk cId="0" sldId="284"/>
            <ac:picMk id="2" creationId="{17CC6938-4ADC-B944-8DB6-6A511A4C8FFE}"/>
          </ac:picMkLst>
        </pc:picChg>
        <pc:picChg chg="add mod">
          <ac:chgData name="stephanie marechal" userId="446e2d37d3d21322" providerId="LiveId" clId="{1CD96FD3-B4F1-42DA-9434-5ED8CBDB1708}" dt="2025-08-19T10:46:56.486" v="2898" actId="1076"/>
          <ac:picMkLst>
            <pc:docMk/>
            <pc:sldMk cId="0" sldId="284"/>
            <ac:picMk id="12" creationId="{7C0F7A46-9859-505A-3B94-8D58415B125E}"/>
          </ac:picMkLst>
        </pc:picChg>
      </pc:sldChg>
      <pc:sldChg chg="modSp mod">
        <pc:chgData name="stephanie marechal" userId="446e2d37d3d21322" providerId="LiveId" clId="{1CD96FD3-B4F1-42DA-9434-5ED8CBDB1708}" dt="2025-08-19T14:10:42.918" v="2952" actId="20577"/>
        <pc:sldMkLst>
          <pc:docMk/>
          <pc:sldMk cId="2516922552" sldId="332"/>
        </pc:sldMkLst>
        <pc:graphicFrameChg chg="modGraphic">
          <ac:chgData name="stephanie marechal" userId="446e2d37d3d21322" providerId="LiveId" clId="{1CD96FD3-B4F1-42DA-9434-5ED8CBDB1708}" dt="2025-08-19T14:10:42.918" v="2952" actId="20577"/>
          <ac:graphicFrameMkLst>
            <pc:docMk/>
            <pc:sldMk cId="2516922552" sldId="332"/>
            <ac:graphicFrameMk id="4" creationId="{89E9F448-C7E2-7901-334B-580540AA53CD}"/>
          </ac:graphicFrameMkLst>
        </pc:graphicFrameChg>
      </pc:sldChg>
      <pc:sldChg chg="modSp mod">
        <pc:chgData name="stephanie marechal" userId="446e2d37d3d21322" providerId="LiveId" clId="{1CD96FD3-B4F1-42DA-9434-5ED8CBDB1708}" dt="2025-08-19T08:49:57.791" v="563" actId="123"/>
        <pc:sldMkLst>
          <pc:docMk/>
          <pc:sldMk cId="2362573132" sldId="333"/>
        </pc:sldMkLst>
        <pc:spChg chg="mod">
          <ac:chgData name="stephanie marechal" userId="446e2d37d3d21322" providerId="LiveId" clId="{1CD96FD3-B4F1-42DA-9434-5ED8CBDB1708}" dt="2025-08-19T08:49:57.791" v="563" actId="123"/>
          <ac:spMkLst>
            <pc:docMk/>
            <pc:sldMk cId="2362573132" sldId="333"/>
            <ac:spMk id="4" creationId="{C1978FFC-D537-9A72-5D0E-DD79BFBC4C55}"/>
          </ac:spMkLst>
        </pc:spChg>
        <pc:picChg chg="mod">
          <ac:chgData name="stephanie marechal" userId="446e2d37d3d21322" providerId="LiveId" clId="{1CD96FD3-B4F1-42DA-9434-5ED8CBDB1708}" dt="2025-08-19T08:49:10.607" v="558" actId="1076"/>
          <ac:picMkLst>
            <pc:docMk/>
            <pc:sldMk cId="2362573132" sldId="333"/>
            <ac:picMk id="3" creationId="{D845CD99-6EB2-B346-BCB6-F22A10489FC3}"/>
          </ac:picMkLst>
        </pc:picChg>
      </pc:sldChg>
      <pc:sldChg chg="modSp mod">
        <pc:chgData name="stephanie marechal" userId="446e2d37d3d21322" providerId="LiveId" clId="{1CD96FD3-B4F1-42DA-9434-5ED8CBDB1708}" dt="2025-08-19T09:25:00.761" v="2172" actId="20577"/>
        <pc:sldMkLst>
          <pc:docMk/>
          <pc:sldMk cId="932367095" sldId="336"/>
        </pc:sldMkLst>
        <pc:spChg chg="mod">
          <ac:chgData name="stephanie marechal" userId="446e2d37d3d21322" providerId="LiveId" clId="{1CD96FD3-B4F1-42DA-9434-5ED8CBDB1708}" dt="2025-08-19T09:25:00.761" v="2172" actId="20577"/>
          <ac:spMkLst>
            <pc:docMk/>
            <pc:sldMk cId="932367095" sldId="336"/>
            <ac:spMk id="2" creationId="{201786AC-53C1-7F3B-F438-FAF058F181F2}"/>
          </ac:spMkLst>
        </pc:spChg>
      </pc:sldChg>
      <pc:sldChg chg="modSp mod">
        <pc:chgData name="stephanie marechal" userId="446e2d37d3d21322" providerId="LiveId" clId="{1CD96FD3-B4F1-42DA-9434-5ED8CBDB1708}" dt="2025-08-19T09:27:25.474" v="2184" actId="20577"/>
        <pc:sldMkLst>
          <pc:docMk/>
          <pc:sldMk cId="1568910983" sldId="346"/>
        </pc:sldMkLst>
        <pc:spChg chg="mod">
          <ac:chgData name="stephanie marechal" userId="446e2d37d3d21322" providerId="LiveId" clId="{1CD96FD3-B4F1-42DA-9434-5ED8CBDB1708}" dt="2025-08-19T09:27:25.474" v="2184" actId="20577"/>
          <ac:spMkLst>
            <pc:docMk/>
            <pc:sldMk cId="1568910983" sldId="346"/>
            <ac:spMk id="4" creationId="{C1978FFC-D537-9A72-5D0E-DD79BFBC4C55}"/>
          </ac:spMkLst>
        </pc:spChg>
      </pc:sldChg>
      <pc:sldChg chg="del ord">
        <pc:chgData name="stephanie marechal" userId="446e2d37d3d21322" providerId="LiveId" clId="{1CD96FD3-B4F1-42DA-9434-5ED8CBDB1708}" dt="2025-08-19T10:20:28.910" v="2538" actId="2696"/>
        <pc:sldMkLst>
          <pc:docMk/>
          <pc:sldMk cId="3764655" sldId="362"/>
        </pc:sldMkLst>
      </pc:sldChg>
      <pc:sldChg chg="addSp delSp modSp mod ord">
        <pc:chgData name="stephanie marechal" userId="446e2d37d3d21322" providerId="LiveId" clId="{1CD96FD3-B4F1-42DA-9434-5ED8CBDB1708}" dt="2025-08-19T10:29:26.975" v="2685"/>
        <pc:sldMkLst>
          <pc:docMk/>
          <pc:sldMk cId="3913812934" sldId="363"/>
        </pc:sldMkLst>
        <pc:spChg chg="add mod">
          <ac:chgData name="stephanie marechal" userId="446e2d37d3d21322" providerId="LiveId" clId="{1CD96FD3-B4F1-42DA-9434-5ED8CBDB1708}" dt="2025-08-19T10:29:26.975" v="2685"/>
          <ac:spMkLst>
            <pc:docMk/>
            <pc:sldMk cId="3913812934" sldId="363"/>
            <ac:spMk id="3" creationId="{8648849C-F48A-7C28-C00F-E8BA45816CD4}"/>
          </ac:spMkLst>
        </pc:spChg>
        <pc:spChg chg="del">
          <ac:chgData name="stephanie marechal" userId="446e2d37d3d21322" providerId="LiveId" clId="{1CD96FD3-B4F1-42DA-9434-5ED8CBDB1708}" dt="2025-08-19T10:29:26.598" v="2684" actId="478"/>
          <ac:spMkLst>
            <pc:docMk/>
            <pc:sldMk cId="3913812934" sldId="363"/>
            <ac:spMk id="9" creationId="{A122E7A4-799D-A7E0-42D7-9C06A054BDB5}"/>
          </ac:spMkLst>
        </pc:spChg>
        <pc:spChg chg="mod">
          <ac:chgData name="stephanie marechal" userId="446e2d37d3d21322" providerId="LiveId" clId="{1CD96FD3-B4F1-42DA-9434-5ED8CBDB1708}" dt="2025-08-19T10:25:47.096" v="2669" actId="20577"/>
          <ac:spMkLst>
            <pc:docMk/>
            <pc:sldMk cId="3913812934" sldId="363"/>
            <ac:spMk id="11" creationId="{E72C95CF-B884-C876-B081-188FB6CB1736}"/>
          </ac:spMkLst>
        </pc:spChg>
        <pc:graphicFrameChg chg="add mod modGraphic">
          <ac:chgData name="stephanie marechal" userId="446e2d37d3d21322" providerId="LiveId" clId="{1CD96FD3-B4F1-42DA-9434-5ED8CBDB1708}" dt="2025-08-19T10:24:29.699" v="2630" actId="14734"/>
          <ac:graphicFrameMkLst>
            <pc:docMk/>
            <pc:sldMk cId="3913812934" sldId="363"/>
            <ac:graphicFrameMk id="2" creationId="{D4663FAF-7290-8ED8-E3D9-3F0E5DAFF933}"/>
          </ac:graphicFrameMkLst>
        </pc:graphicFrameChg>
        <pc:picChg chg="mod">
          <ac:chgData name="stephanie marechal" userId="446e2d37d3d21322" providerId="LiveId" clId="{1CD96FD3-B4F1-42DA-9434-5ED8CBDB1708}" dt="2025-08-19T10:21:40.987" v="2558" actId="1035"/>
          <ac:picMkLst>
            <pc:docMk/>
            <pc:sldMk cId="3913812934" sldId="363"/>
            <ac:picMk id="8" creationId="{B76FADA3-3030-787F-C0C7-5AC96DE486A2}"/>
          </ac:picMkLst>
        </pc:picChg>
      </pc:sldChg>
      <pc:sldChg chg="addSp delSp modSp add mod ord">
        <pc:chgData name="stephanie marechal" userId="446e2d37d3d21322" providerId="LiveId" clId="{1CD96FD3-B4F1-42DA-9434-5ED8CBDB1708}" dt="2025-08-19T10:33:21.556" v="2806"/>
        <pc:sldMkLst>
          <pc:docMk/>
          <pc:sldMk cId="848856069" sldId="365"/>
        </pc:sldMkLst>
        <pc:spChg chg="add mod">
          <ac:chgData name="stephanie marechal" userId="446e2d37d3d21322" providerId="LiveId" clId="{1CD96FD3-B4F1-42DA-9434-5ED8CBDB1708}" dt="2025-08-19T10:30:46.998" v="2708" actId="20577"/>
          <ac:spMkLst>
            <pc:docMk/>
            <pc:sldMk cId="848856069" sldId="365"/>
            <ac:spMk id="2" creationId="{81817CAC-F5B0-DD2A-DC37-34BB0B2D2035}"/>
          </ac:spMkLst>
        </pc:spChg>
        <pc:spChg chg="del mod">
          <ac:chgData name="stephanie marechal" userId="446e2d37d3d21322" providerId="LiveId" clId="{1CD96FD3-B4F1-42DA-9434-5ED8CBDB1708}" dt="2025-08-19T10:30:08.853" v="2697" actId="478"/>
          <ac:spMkLst>
            <pc:docMk/>
            <pc:sldMk cId="848856069" sldId="365"/>
            <ac:spMk id="8" creationId="{E552AB4D-D8C1-2C9C-0A21-67ED8EFAF90D}"/>
          </ac:spMkLst>
        </pc:spChg>
        <pc:picChg chg="del ord">
          <ac:chgData name="stephanie marechal" userId="446e2d37d3d21322" providerId="LiveId" clId="{1CD96FD3-B4F1-42DA-9434-5ED8CBDB1708}" dt="2025-08-19T10:33:21.156" v="2805" actId="478"/>
          <ac:picMkLst>
            <pc:docMk/>
            <pc:sldMk cId="848856069" sldId="365"/>
            <ac:picMk id="3" creationId="{D845CD99-6EB2-B346-BCB6-F22A10489FC3}"/>
          </ac:picMkLst>
        </pc:picChg>
        <pc:picChg chg="add mod">
          <ac:chgData name="stephanie marechal" userId="446e2d37d3d21322" providerId="LiveId" clId="{1CD96FD3-B4F1-42DA-9434-5ED8CBDB1708}" dt="2025-08-19T10:33:21.556" v="2806"/>
          <ac:picMkLst>
            <pc:docMk/>
            <pc:sldMk cId="848856069" sldId="365"/>
            <ac:picMk id="6" creationId="{12C9EAF9-B63C-5831-7D33-DBF21B587DD9}"/>
          </ac:picMkLst>
        </pc:picChg>
      </pc:sldChg>
      <pc:sldChg chg="addSp delSp modSp del mod">
        <pc:chgData name="stephanie marechal" userId="446e2d37d3d21322" providerId="LiveId" clId="{1CD96FD3-B4F1-42DA-9434-5ED8CBDB1708}" dt="2025-08-19T10:09:22.811" v="2346" actId="2696"/>
        <pc:sldMkLst>
          <pc:docMk/>
          <pc:sldMk cId="1353718654" sldId="365"/>
        </pc:sldMkLst>
        <pc:spChg chg="mod">
          <ac:chgData name="stephanie marechal" userId="446e2d37d3d21322" providerId="LiveId" clId="{1CD96FD3-B4F1-42DA-9434-5ED8CBDB1708}" dt="2025-08-19T09:15:35.810" v="1809" actId="20577"/>
          <ac:spMkLst>
            <pc:docMk/>
            <pc:sldMk cId="1353718654" sldId="365"/>
            <ac:spMk id="4" creationId="{C1978FFC-D537-9A72-5D0E-DD79BFBC4C55}"/>
          </ac:spMkLst>
        </pc:spChg>
        <pc:spChg chg="mod">
          <ac:chgData name="stephanie marechal" userId="446e2d37d3d21322" providerId="LiveId" clId="{1CD96FD3-B4F1-42DA-9434-5ED8CBDB1708}" dt="2025-08-19T09:03:11.006" v="1009" actId="20577"/>
          <ac:spMkLst>
            <pc:docMk/>
            <pc:sldMk cId="1353718654" sldId="365"/>
            <ac:spMk id="8" creationId="{E552AB4D-D8C1-2C9C-0A21-67ED8EFAF90D}"/>
          </ac:spMkLst>
        </pc:spChg>
        <pc:spChg chg="mod">
          <ac:chgData name="stephanie marechal" userId="446e2d37d3d21322" providerId="LiveId" clId="{1CD96FD3-B4F1-42DA-9434-5ED8CBDB1708}" dt="2025-08-19T09:15:15.149" v="1802" actId="14100"/>
          <ac:spMkLst>
            <pc:docMk/>
            <pc:sldMk cId="1353718654" sldId="365"/>
            <ac:spMk id="24" creationId="{640F443D-2F03-FA15-385D-2067D47D74E0}"/>
          </ac:spMkLst>
        </pc:spChg>
        <pc:picChg chg="add mod">
          <ac:chgData name="stephanie marechal" userId="446e2d37d3d21322" providerId="LiveId" clId="{1CD96FD3-B4F1-42DA-9434-5ED8CBDB1708}" dt="2025-08-19T09:15:09.786" v="1800" actId="1036"/>
          <ac:picMkLst>
            <pc:docMk/>
            <pc:sldMk cId="1353718654" sldId="365"/>
            <ac:picMk id="5" creationId="{E7D0F987-8E04-D812-1922-C8D531B9D2E3}"/>
          </ac:picMkLst>
        </pc:picChg>
        <pc:picChg chg="del">
          <ac:chgData name="stephanie marechal" userId="446e2d37d3d21322" providerId="LiveId" clId="{1CD96FD3-B4F1-42DA-9434-5ED8CBDB1708}" dt="2025-08-19T09:01:51.738" v="1004" actId="478"/>
          <ac:picMkLst>
            <pc:docMk/>
            <pc:sldMk cId="1353718654" sldId="365"/>
            <ac:picMk id="10" creationId="{A2F92404-F49A-0AC4-3788-ED83B2994163}"/>
          </ac:picMkLst>
        </pc:picChg>
        <pc:picChg chg="mod">
          <ac:chgData name="stephanie marechal" userId="446e2d37d3d21322" providerId="LiveId" clId="{1CD96FD3-B4F1-42DA-9434-5ED8CBDB1708}" dt="2025-08-19T09:15:17.675" v="1803" actId="1076"/>
          <ac:picMkLst>
            <pc:docMk/>
            <pc:sldMk cId="1353718654" sldId="365"/>
            <ac:picMk id="13" creationId="{18376AB3-CED1-8A71-B94C-ED240F1B2442}"/>
          </ac:picMkLst>
        </pc:picChg>
      </pc:sldChg>
      <pc:sldChg chg="modSp mod">
        <pc:chgData name="stephanie marechal" userId="446e2d37d3d21322" providerId="LiveId" clId="{1CD96FD3-B4F1-42DA-9434-5ED8CBDB1708}" dt="2025-08-19T08:50:51.985" v="565" actId="123"/>
        <pc:sldMkLst>
          <pc:docMk/>
          <pc:sldMk cId="3941334077" sldId="366"/>
        </pc:sldMkLst>
        <pc:spChg chg="mod">
          <ac:chgData name="stephanie marechal" userId="446e2d37d3d21322" providerId="LiveId" clId="{1CD96FD3-B4F1-42DA-9434-5ED8CBDB1708}" dt="2025-08-19T08:50:51.985" v="565" actId="123"/>
          <ac:spMkLst>
            <pc:docMk/>
            <pc:sldMk cId="3941334077" sldId="366"/>
            <ac:spMk id="4" creationId="{C1978FFC-D537-9A72-5D0E-DD79BFBC4C55}"/>
          </ac:spMkLst>
        </pc:spChg>
      </pc:sldChg>
      <pc:sldChg chg="modSp mod">
        <pc:chgData name="stephanie marechal" userId="446e2d37d3d21322" providerId="LiveId" clId="{1CD96FD3-B4F1-42DA-9434-5ED8CBDB1708}" dt="2025-08-19T09:30:40.653" v="2197" actId="20577"/>
        <pc:sldMkLst>
          <pc:docMk/>
          <pc:sldMk cId="2455041365" sldId="370"/>
        </pc:sldMkLst>
        <pc:spChg chg="mod">
          <ac:chgData name="stephanie marechal" userId="446e2d37d3d21322" providerId="LiveId" clId="{1CD96FD3-B4F1-42DA-9434-5ED8CBDB1708}" dt="2025-08-19T09:30:40.653" v="2197" actId="20577"/>
          <ac:spMkLst>
            <pc:docMk/>
            <pc:sldMk cId="2455041365" sldId="370"/>
            <ac:spMk id="2" creationId="{201786AC-53C1-7F3B-F438-FAF058F181F2}"/>
          </ac:spMkLst>
        </pc:spChg>
      </pc:sldChg>
      <pc:sldChg chg="addSp delSp modSp mod ord">
        <pc:chgData name="stephanie marechal" userId="446e2d37d3d21322" providerId="LiveId" clId="{1CD96FD3-B4F1-42DA-9434-5ED8CBDB1708}" dt="2025-08-19T10:28:24.126" v="2675" actId="20577"/>
        <pc:sldMkLst>
          <pc:docMk/>
          <pc:sldMk cId="962079488" sldId="375"/>
        </pc:sldMkLst>
        <pc:spChg chg="mod">
          <ac:chgData name="stephanie marechal" userId="446e2d37d3d21322" providerId="LiveId" clId="{1CD96FD3-B4F1-42DA-9434-5ED8CBDB1708}" dt="2025-08-19T10:28:24.126" v="2675" actId="20577"/>
          <ac:spMkLst>
            <pc:docMk/>
            <pc:sldMk cId="962079488" sldId="375"/>
            <ac:spMk id="2" creationId="{201786AC-53C1-7F3B-F438-FAF058F181F2}"/>
          </ac:spMkLst>
        </pc:spChg>
        <pc:spChg chg="mod">
          <ac:chgData name="stephanie marechal" userId="446e2d37d3d21322" providerId="LiveId" clId="{1CD96FD3-B4F1-42DA-9434-5ED8CBDB1708}" dt="2025-08-19T10:20:18.077" v="2537" actId="20577"/>
          <ac:spMkLst>
            <pc:docMk/>
            <pc:sldMk cId="962079488" sldId="375"/>
            <ac:spMk id="5" creationId="{1A8B0269-4274-576E-999C-61001A08B80B}"/>
          </ac:spMkLst>
        </pc:spChg>
        <pc:spChg chg="mod">
          <ac:chgData name="stephanie marechal" userId="446e2d37d3d21322" providerId="LiveId" clId="{1CD96FD3-B4F1-42DA-9434-5ED8CBDB1708}" dt="2025-08-19T10:17:40.099" v="2468" actId="14100"/>
          <ac:spMkLst>
            <pc:docMk/>
            <pc:sldMk cId="962079488" sldId="375"/>
            <ac:spMk id="11" creationId="{6DFE9C52-E8B8-C2EA-64C7-F59B384CFE25}"/>
          </ac:spMkLst>
        </pc:spChg>
        <pc:spChg chg="del">
          <ac:chgData name="stephanie marechal" userId="446e2d37d3d21322" providerId="LiveId" clId="{1CD96FD3-B4F1-42DA-9434-5ED8CBDB1708}" dt="2025-08-19T10:11:45.418" v="2359" actId="478"/>
          <ac:spMkLst>
            <pc:docMk/>
            <pc:sldMk cId="962079488" sldId="375"/>
            <ac:spMk id="16" creationId="{DF162772-B167-FE85-27C5-1A089B79D90C}"/>
          </ac:spMkLst>
        </pc:spChg>
        <pc:spChg chg="del">
          <ac:chgData name="stephanie marechal" userId="446e2d37d3d21322" providerId="LiveId" clId="{1CD96FD3-B4F1-42DA-9434-5ED8CBDB1708}" dt="2025-08-19T10:12:25.931" v="2367" actId="478"/>
          <ac:spMkLst>
            <pc:docMk/>
            <pc:sldMk cId="962079488" sldId="375"/>
            <ac:spMk id="17" creationId="{D4506632-12CE-58DC-B992-0FC35A5BD8EA}"/>
          </ac:spMkLst>
        </pc:spChg>
        <pc:picChg chg="mod">
          <ac:chgData name="stephanie marechal" userId="446e2d37d3d21322" providerId="LiveId" clId="{1CD96FD3-B4F1-42DA-9434-5ED8CBDB1708}" dt="2025-08-19T10:17:59.139" v="2482" actId="1038"/>
          <ac:picMkLst>
            <pc:docMk/>
            <pc:sldMk cId="962079488" sldId="375"/>
            <ac:picMk id="4" creationId="{6E848FB3-4382-7AD2-BE93-E8C21E651284}"/>
          </ac:picMkLst>
        </pc:picChg>
        <pc:picChg chg="add mod">
          <ac:chgData name="stephanie marechal" userId="446e2d37d3d21322" providerId="LiveId" clId="{1CD96FD3-B4F1-42DA-9434-5ED8CBDB1708}" dt="2025-08-19T10:17:38.276" v="2467" actId="1076"/>
          <ac:picMkLst>
            <pc:docMk/>
            <pc:sldMk cId="962079488" sldId="375"/>
            <ac:picMk id="6" creationId="{4E01834C-2B87-5A1F-166F-91C602D2B39B}"/>
          </ac:picMkLst>
        </pc:picChg>
        <pc:picChg chg="del">
          <ac:chgData name="stephanie marechal" userId="446e2d37d3d21322" providerId="LiveId" clId="{1CD96FD3-B4F1-42DA-9434-5ED8CBDB1708}" dt="2025-08-19T10:11:43.232" v="2357" actId="478"/>
          <ac:picMkLst>
            <pc:docMk/>
            <pc:sldMk cId="962079488" sldId="375"/>
            <ac:picMk id="7" creationId="{A5CCCD4B-9278-A205-3A6A-2F91CE94B09C}"/>
          </ac:picMkLst>
        </pc:picChg>
        <pc:picChg chg="mod">
          <ac:chgData name="stephanie marechal" userId="446e2d37d3d21322" providerId="LiveId" clId="{1CD96FD3-B4F1-42DA-9434-5ED8CBDB1708}" dt="2025-08-19T10:17:41.954" v="2469" actId="1076"/>
          <ac:picMkLst>
            <pc:docMk/>
            <pc:sldMk cId="962079488" sldId="375"/>
            <ac:picMk id="8" creationId="{78C3FC69-03FF-656B-9F95-13790C0CA1DF}"/>
          </ac:picMkLst>
        </pc:picChg>
        <pc:picChg chg="del mod">
          <ac:chgData name="stephanie marechal" userId="446e2d37d3d21322" providerId="LiveId" clId="{1CD96FD3-B4F1-42DA-9434-5ED8CBDB1708}" dt="2025-08-19T10:17:30.620" v="2463" actId="478"/>
          <ac:picMkLst>
            <pc:docMk/>
            <pc:sldMk cId="962079488" sldId="375"/>
            <ac:picMk id="10" creationId="{A7679E13-F9B0-CA7F-CE15-CB7074A027EA}"/>
          </ac:picMkLst>
        </pc:picChg>
        <pc:picChg chg="del">
          <ac:chgData name="stephanie marechal" userId="446e2d37d3d21322" providerId="LiveId" clId="{1CD96FD3-B4F1-42DA-9434-5ED8CBDB1708}" dt="2025-08-19T10:12:23.323" v="2366" actId="478"/>
          <ac:picMkLst>
            <pc:docMk/>
            <pc:sldMk cId="962079488" sldId="375"/>
            <ac:picMk id="13" creationId="{AB14F2F0-18BD-AA0E-B456-DB674D7B4A8D}"/>
          </ac:picMkLst>
        </pc:picChg>
        <pc:picChg chg="del">
          <ac:chgData name="stephanie marechal" userId="446e2d37d3d21322" providerId="LiveId" clId="{1CD96FD3-B4F1-42DA-9434-5ED8CBDB1708}" dt="2025-08-19T10:11:44.452" v="2358" actId="478"/>
          <ac:picMkLst>
            <pc:docMk/>
            <pc:sldMk cId="962079488" sldId="375"/>
            <ac:picMk id="15" creationId="{F3EBC64D-15B1-8D0C-A017-7393A7902F3A}"/>
          </ac:picMkLst>
        </pc:picChg>
      </pc:sldChg>
      <pc:sldChg chg="modSp del mod ord">
        <pc:chgData name="stephanie marechal" userId="446e2d37d3d21322" providerId="LiveId" clId="{1CD96FD3-B4F1-42DA-9434-5ED8CBDB1708}" dt="2025-08-19T10:29:33.978" v="2686" actId="47"/>
        <pc:sldMkLst>
          <pc:docMk/>
          <pc:sldMk cId="1080482041" sldId="376"/>
        </pc:sldMkLst>
        <pc:spChg chg="mod">
          <ac:chgData name="stephanie marechal" userId="446e2d37d3d21322" providerId="LiveId" clId="{1CD96FD3-B4F1-42DA-9434-5ED8CBDB1708}" dt="2025-08-19T10:28:28.030" v="2677" actId="20577"/>
          <ac:spMkLst>
            <pc:docMk/>
            <pc:sldMk cId="1080482041" sldId="376"/>
            <ac:spMk id="2" creationId="{29533D3C-8705-70EB-1438-264CD6AAB234}"/>
          </ac:spMkLst>
        </pc:spChg>
        <pc:graphicFrameChg chg="modGraphic">
          <ac:chgData name="stephanie marechal" userId="446e2d37d3d21322" providerId="LiveId" clId="{1CD96FD3-B4F1-42DA-9434-5ED8CBDB1708}" dt="2025-08-19T10:21:22.621" v="2545" actId="20577"/>
          <ac:graphicFrameMkLst>
            <pc:docMk/>
            <pc:sldMk cId="1080482041" sldId="376"/>
            <ac:graphicFrameMk id="5" creationId="{496F5341-A535-7EBD-3991-EE39F0248BFC}"/>
          </ac:graphicFrameMkLst>
        </pc:graphicFrameChg>
      </pc:sldChg>
      <pc:sldChg chg="addSp modSp mod">
        <pc:chgData name="stephanie marechal" userId="446e2d37d3d21322" providerId="LiveId" clId="{1CD96FD3-B4F1-42DA-9434-5ED8CBDB1708}" dt="2025-08-19T09:36:03.424" v="2287" actId="115"/>
        <pc:sldMkLst>
          <pc:docMk/>
          <pc:sldMk cId="1587677730" sldId="379"/>
        </pc:sldMkLst>
        <pc:spChg chg="mod">
          <ac:chgData name="stephanie marechal" userId="446e2d37d3d21322" providerId="LiveId" clId="{1CD96FD3-B4F1-42DA-9434-5ED8CBDB1708}" dt="2025-08-19T09:36:03.424" v="2287" actId="115"/>
          <ac:spMkLst>
            <pc:docMk/>
            <pc:sldMk cId="1587677730" sldId="379"/>
            <ac:spMk id="5" creationId="{1A8B0269-4274-576E-999C-61001A08B80B}"/>
          </ac:spMkLst>
        </pc:spChg>
        <pc:picChg chg="add mod">
          <ac:chgData name="stephanie marechal" userId="446e2d37d3d21322" providerId="LiveId" clId="{1CD96FD3-B4F1-42DA-9434-5ED8CBDB1708}" dt="2025-08-19T09:35:35.188" v="2250" actId="1076"/>
          <ac:picMkLst>
            <pc:docMk/>
            <pc:sldMk cId="1587677730" sldId="379"/>
            <ac:picMk id="3" creationId="{34CD5CD5-8515-E465-68FA-4057E129B4EB}"/>
          </ac:picMkLst>
        </pc:picChg>
      </pc:sldChg>
      <pc:sldChg chg="addSp delSp modSp mod">
        <pc:chgData name="stephanie marechal" userId="446e2d37d3d21322" providerId="LiveId" clId="{1CD96FD3-B4F1-42DA-9434-5ED8CBDB1708}" dt="2025-08-19T09:34:19.537" v="2206" actId="1076"/>
        <pc:sldMkLst>
          <pc:docMk/>
          <pc:sldMk cId="3571453918" sldId="382"/>
        </pc:sldMkLst>
        <pc:picChg chg="add mod">
          <ac:chgData name="stephanie marechal" userId="446e2d37d3d21322" providerId="LiveId" clId="{1CD96FD3-B4F1-42DA-9434-5ED8CBDB1708}" dt="2025-08-19T09:34:19.537" v="2206" actId="1076"/>
          <ac:picMkLst>
            <pc:docMk/>
            <pc:sldMk cId="3571453918" sldId="382"/>
            <ac:picMk id="9" creationId="{8056AF33-8C78-8920-E73C-99BB45801F15}"/>
          </ac:picMkLst>
        </pc:picChg>
        <pc:picChg chg="del">
          <ac:chgData name="stephanie marechal" userId="446e2d37d3d21322" providerId="LiveId" clId="{1CD96FD3-B4F1-42DA-9434-5ED8CBDB1708}" dt="2025-08-19T09:34:03.813" v="2202" actId="478"/>
          <ac:picMkLst>
            <pc:docMk/>
            <pc:sldMk cId="3571453918" sldId="382"/>
            <ac:picMk id="12" creationId="{AFBD9ECB-3AAA-92DB-EB81-AB1C3B41C441}"/>
          </ac:picMkLst>
        </pc:picChg>
      </pc:sldChg>
      <pc:sldChg chg="modSp mod">
        <pc:chgData name="stephanie marechal" userId="446e2d37d3d21322" providerId="LiveId" clId="{1CD96FD3-B4F1-42DA-9434-5ED8CBDB1708}" dt="2025-08-19T08:51:41.543" v="571" actId="115"/>
        <pc:sldMkLst>
          <pc:docMk/>
          <pc:sldMk cId="3682010875" sldId="386"/>
        </pc:sldMkLst>
        <pc:spChg chg="mod">
          <ac:chgData name="stephanie marechal" userId="446e2d37d3d21322" providerId="LiveId" clId="{1CD96FD3-B4F1-42DA-9434-5ED8CBDB1708}" dt="2025-08-19T08:51:41.543" v="571" actId="115"/>
          <ac:spMkLst>
            <pc:docMk/>
            <pc:sldMk cId="3682010875" sldId="386"/>
            <ac:spMk id="5" creationId="{1A8B0269-4274-576E-999C-61001A08B80B}"/>
          </ac:spMkLst>
        </pc:spChg>
      </pc:sldChg>
      <pc:sldChg chg="modSp mod">
        <pc:chgData name="stephanie marechal" userId="446e2d37d3d21322" providerId="LiveId" clId="{1CD96FD3-B4F1-42DA-9434-5ED8CBDB1708}" dt="2025-08-19T08:55:49.071" v="749" actId="1076"/>
        <pc:sldMkLst>
          <pc:docMk/>
          <pc:sldMk cId="2044724706" sldId="389"/>
        </pc:sldMkLst>
        <pc:spChg chg="mod">
          <ac:chgData name="stephanie marechal" userId="446e2d37d3d21322" providerId="LiveId" clId="{1CD96FD3-B4F1-42DA-9434-5ED8CBDB1708}" dt="2025-08-19T08:52:58.281" v="577" actId="20577"/>
          <ac:spMkLst>
            <pc:docMk/>
            <pc:sldMk cId="2044724706" sldId="389"/>
            <ac:spMk id="2" creationId="{201786AC-53C1-7F3B-F438-FAF058F181F2}"/>
          </ac:spMkLst>
        </pc:spChg>
        <pc:spChg chg="mod">
          <ac:chgData name="stephanie marechal" userId="446e2d37d3d21322" providerId="LiveId" clId="{1CD96FD3-B4F1-42DA-9434-5ED8CBDB1708}" dt="2025-08-19T08:55:41.207" v="747" actId="20577"/>
          <ac:spMkLst>
            <pc:docMk/>
            <pc:sldMk cId="2044724706" sldId="389"/>
            <ac:spMk id="5" creationId="{1A8B0269-4274-576E-999C-61001A08B80B}"/>
          </ac:spMkLst>
        </pc:spChg>
        <pc:picChg chg="mod">
          <ac:chgData name="stephanie marechal" userId="446e2d37d3d21322" providerId="LiveId" clId="{1CD96FD3-B4F1-42DA-9434-5ED8CBDB1708}" dt="2025-08-19T08:55:49.071" v="749" actId="1076"/>
          <ac:picMkLst>
            <pc:docMk/>
            <pc:sldMk cId="2044724706" sldId="389"/>
            <ac:picMk id="6" creationId="{159FFF26-DCC5-F02E-E56D-4E1627CCC886}"/>
          </ac:picMkLst>
        </pc:picChg>
        <pc:picChg chg="mod">
          <ac:chgData name="stephanie marechal" userId="446e2d37d3d21322" providerId="LiveId" clId="{1CD96FD3-B4F1-42DA-9434-5ED8CBDB1708}" dt="2025-08-19T08:55:43.921" v="748" actId="1076"/>
          <ac:picMkLst>
            <pc:docMk/>
            <pc:sldMk cId="2044724706" sldId="389"/>
            <ac:picMk id="9" creationId="{59645108-7B21-43CE-388F-854547F2427C}"/>
          </ac:picMkLst>
        </pc:picChg>
      </pc:sldChg>
      <pc:sldChg chg="modSp mod">
        <pc:chgData name="stephanie marechal" userId="446e2d37d3d21322" providerId="LiveId" clId="{1CD96FD3-B4F1-42DA-9434-5ED8CBDB1708}" dt="2025-08-19T08:57:03.290" v="824" actId="20577"/>
        <pc:sldMkLst>
          <pc:docMk/>
          <pc:sldMk cId="4005370299" sldId="390"/>
        </pc:sldMkLst>
        <pc:spChg chg="mod">
          <ac:chgData name="stephanie marechal" userId="446e2d37d3d21322" providerId="LiveId" clId="{1CD96FD3-B4F1-42DA-9434-5ED8CBDB1708}" dt="2025-08-19T08:56:09.656" v="760" actId="20577"/>
          <ac:spMkLst>
            <pc:docMk/>
            <pc:sldMk cId="4005370299" sldId="390"/>
            <ac:spMk id="6" creationId="{2BE83FE9-EA8C-E8A2-FB33-68131CE2CBB1}"/>
          </ac:spMkLst>
        </pc:spChg>
        <pc:spChg chg="mod">
          <ac:chgData name="stephanie marechal" userId="446e2d37d3d21322" providerId="LiveId" clId="{1CD96FD3-B4F1-42DA-9434-5ED8CBDB1708}" dt="2025-08-19T08:57:03.290" v="824" actId="20577"/>
          <ac:spMkLst>
            <pc:docMk/>
            <pc:sldMk cId="4005370299" sldId="390"/>
            <ac:spMk id="8" creationId="{EF9060CB-5F5D-1E1E-81C7-F4542DBFA5D0}"/>
          </ac:spMkLst>
        </pc:spChg>
      </pc:sldChg>
      <pc:sldChg chg="modSp mod">
        <pc:chgData name="stephanie marechal" userId="446e2d37d3d21322" providerId="LiveId" clId="{1CD96FD3-B4F1-42DA-9434-5ED8CBDB1708}" dt="2025-08-19T08:57:37.694" v="827" actId="20577"/>
        <pc:sldMkLst>
          <pc:docMk/>
          <pc:sldMk cId="3548956946" sldId="392"/>
        </pc:sldMkLst>
        <pc:spChg chg="mod">
          <ac:chgData name="stephanie marechal" userId="446e2d37d3d21322" providerId="LiveId" clId="{1CD96FD3-B4F1-42DA-9434-5ED8CBDB1708}" dt="2025-08-19T08:57:37.694" v="827" actId="20577"/>
          <ac:spMkLst>
            <pc:docMk/>
            <pc:sldMk cId="3548956946" sldId="392"/>
            <ac:spMk id="8" creationId="{EF9060CB-5F5D-1E1E-81C7-F4542DBFA5D0}"/>
          </ac:spMkLst>
        </pc:spChg>
      </pc:sldChg>
      <pc:sldChg chg="addSp delSp modSp mod">
        <pc:chgData name="stephanie marechal" userId="446e2d37d3d21322" providerId="LiveId" clId="{1CD96FD3-B4F1-42DA-9434-5ED8CBDB1708}" dt="2025-08-19T09:31:35.185" v="2201" actId="1076"/>
        <pc:sldMkLst>
          <pc:docMk/>
          <pc:sldMk cId="1540497054" sldId="400"/>
        </pc:sldMkLst>
        <pc:picChg chg="del">
          <ac:chgData name="stephanie marechal" userId="446e2d37d3d21322" providerId="LiveId" clId="{1CD96FD3-B4F1-42DA-9434-5ED8CBDB1708}" dt="2025-08-19T09:31:29.749" v="2198" actId="478"/>
          <ac:picMkLst>
            <pc:docMk/>
            <pc:sldMk cId="1540497054" sldId="400"/>
            <ac:picMk id="6" creationId="{F38D29B5-68A4-95C5-EDFF-6CDF36FCB358}"/>
          </ac:picMkLst>
        </pc:picChg>
        <pc:picChg chg="add mod">
          <ac:chgData name="stephanie marechal" userId="446e2d37d3d21322" providerId="LiveId" clId="{1CD96FD3-B4F1-42DA-9434-5ED8CBDB1708}" dt="2025-08-19T09:31:35.185" v="2201" actId="1076"/>
          <ac:picMkLst>
            <pc:docMk/>
            <pc:sldMk cId="1540497054" sldId="400"/>
            <ac:picMk id="7" creationId="{57399C85-446A-5C80-E87B-07E9C4C8E015}"/>
          </ac:picMkLst>
        </pc:picChg>
      </pc:sldChg>
      <pc:sldChg chg="modSp mod">
        <pc:chgData name="stephanie marechal" userId="446e2d37d3d21322" providerId="LiveId" clId="{1CD96FD3-B4F1-42DA-9434-5ED8CBDB1708}" dt="2025-08-19T09:37:40.218" v="2333" actId="20577"/>
        <pc:sldMkLst>
          <pc:docMk/>
          <pc:sldMk cId="375931700" sldId="402"/>
        </pc:sldMkLst>
        <pc:spChg chg="mod">
          <ac:chgData name="stephanie marechal" userId="446e2d37d3d21322" providerId="LiveId" clId="{1CD96FD3-B4F1-42DA-9434-5ED8CBDB1708}" dt="2025-08-19T09:37:40.218" v="2333" actId="20577"/>
          <ac:spMkLst>
            <pc:docMk/>
            <pc:sldMk cId="375931700" sldId="402"/>
            <ac:spMk id="8" creationId="{EF9060CB-5F5D-1E1E-81C7-F4542DBFA5D0}"/>
          </ac:spMkLst>
        </pc:spChg>
      </pc:sldChg>
      <pc:sldChg chg="modSp mod">
        <pc:chgData name="stephanie marechal" userId="446e2d37d3d21322" providerId="LiveId" clId="{1CD96FD3-B4F1-42DA-9434-5ED8CBDB1708}" dt="2025-08-19T10:33:51.085" v="2809" actId="20577"/>
        <pc:sldMkLst>
          <pc:docMk/>
          <pc:sldMk cId="2246146304" sldId="403"/>
        </pc:sldMkLst>
        <pc:spChg chg="mod">
          <ac:chgData name="stephanie marechal" userId="446e2d37d3d21322" providerId="LiveId" clId="{1CD96FD3-B4F1-42DA-9434-5ED8CBDB1708}" dt="2025-08-19T10:33:51.085" v="2809" actId="20577"/>
          <ac:spMkLst>
            <pc:docMk/>
            <pc:sldMk cId="2246146304" sldId="403"/>
            <ac:spMk id="5" creationId="{1A8B0269-4274-576E-999C-61001A08B80B}"/>
          </ac:spMkLst>
        </pc:spChg>
      </pc:sldChg>
      <pc:sldChg chg="addSp modSp mod">
        <pc:chgData name="stephanie marechal" userId="446e2d37d3d21322" providerId="LiveId" clId="{1CD96FD3-B4F1-42DA-9434-5ED8CBDB1708}" dt="2025-08-19T09:47:12.755" v="2345" actId="20577"/>
        <pc:sldMkLst>
          <pc:docMk/>
          <pc:sldMk cId="2131090947" sldId="405"/>
        </pc:sldMkLst>
        <pc:spChg chg="add mod">
          <ac:chgData name="stephanie marechal" userId="446e2d37d3d21322" providerId="LiveId" clId="{1CD96FD3-B4F1-42DA-9434-5ED8CBDB1708}" dt="2025-08-19T09:46:37.343" v="2337" actId="1582"/>
          <ac:spMkLst>
            <pc:docMk/>
            <pc:sldMk cId="2131090947" sldId="405"/>
            <ac:spMk id="3" creationId="{46A09257-C1F9-918C-73D3-C1B7BCCE7C92}"/>
          </ac:spMkLst>
        </pc:spChg>
        <pc:spChg chg="mod">
          <ac:chgData name="stephanie marechal" userId="446e2d37d3d21322" providerId="LiveId" clId="{1CD96FD3-B4F1-42DA-9434-5ED8CBDB1708}" dt="2025-08-19T09:47:12.755" v="2345" actId="20577"/>
          <ac:spMkLst>
            <pc:docMk/>
            <pc:sldMk cId="2131090947" sldId="405"/>
            <ac:spMk id="5" creationId="{1A8B0269-4274-576E-999C-61001A08B80B}"/>
          </ac:spMkLst>
        </pc:spChg>
        <pc:picChg chg="mod">
          <ac:chgData name="stephanie marechal" userId="446e2d37d3d21322" providerId="LiveId" clId="{1CD96FD3-B4F1-42DA-9434-5ED8CBDB1708}" dt="2025-08-19T09:46:42.026" v="2339" actId="1076"/>
          <ac:picMkLst>
            <pc:docMk/>
            <pc:sldMk cId="2131090947" sldId="405"/>
            <ac:picMk id="14" creationId="{BB2BA0F0-33D1-8949-7427-3CCA95503C38}"/>
          </ac:picMkLst>
        </pc:picChg>
      </pc:sldChg>
      <pc:sldChg chg="modSp mod">
        <pc:chgData name="stephanie marechal" userId="446e2d37d3d21322" providerId="LiveId" clId="{1CD96FD3-B4F1-42DA-9434-5ED8CBDB1708}" dt="2025-08-19T08:18:25.809" v="3" actId="313"/>
        <pc:sldMkLst>
          <pc:docMk/>
          <pc:sldMk cId="2932593825" sldId="411"/>
        </pc:sldMkLst>
        <pc:spChg chg="mod">
          <ac:chgData name="stephanie marechal" userId="446e2d37d3d21322" providerId="LiveId" clId="{1CD96FD3-B4F1-42DA-9434-5ED8CBDB1708}" dt="2025-08-19T08:18:25.809" v="3" actId="313"/>
          <ac:spMkLst>
            <pc:docMk/>
            <pc:sldMk cId="2932593825" sldId="411"/>
            <ac:spMk id="7" creationId="{023089BA-B228-8A13-1146-F16615715B3A}"/>
          </ac:spMkLst>
        </pc:spChg>
      </pc:sldChg>
      <pc:sldChg chg="modSp mod">
        <pc:chgData name="stephanie marechal" userId="446e2d37d3d21322" providerId="LiveId" clId="{1CD96FD3-B4F1-42DA-9434-5ED8CBDB1708}" dt="2025-08-19T08:21:32.878" v="4" actId="123"/>
        <pc:sldMkLst>
          <pc:docMk/>
          <pc:sldMk cId="3945295936" sldId="420"/>
        </pc:sldMkLst>
        <pc:spChg chg="mod">
          <ac:chgData name="stephanie marechal" userId="446e2d37d3d21322" providerId="LiveId" clId="{1CD96FD3-B4F1-42DA-9434-5ED8CBDB1708}" dt="2025-08-19T08:21:32.878" v="4" actId="123"/>
          <ac:spMkLst>
            <pc:docMk/>
            <pc:sldMk cId="3945295936" sldId="420"/>
            <ac:spMk id="7" creationId="{023089BA-B228-8A13-1146-F16615715B3A}"/>
          </ac:spMkLst>
        </pc:spChg>
      </pc:sldChg>
      <pc:sldChg chg="addSp modSp mod">
        <pc:chgData name="stephanie marechal" userId="446e2d37d3d21322" providerId="LiveId" clId="{1CD96FD3-B4F1-42DA-9434-5ED8CBDB1708}" dt="2025-08-19T08:24:27.689" v="59" actId="255"/>
        <pc:sldMkLst>
          <pc:docMk/>
          <pc:sldMk cId="222089130" sldId="422"/>
        </pc:sldMkLst>
        <pc:spChg chg="add mod">
          <ac:chgData name="stephanie marechal" userId="446e2d37d3d21322" providerId="LiveId" clId="{1CD96FD3-B4F1-42DA-9434-5ED8CBDB1708}" dt="2025-08-19T08:24:27.689" v="59" actId="255"/>
          <ac:spMkLst>
            <pc:docMk/>
            <pc:sldMk cId="222089130" sldId="422"/>
            <ac:spMk id="2" creationId="{19F1C1DE-0927-B0B4-D57A-2505EDCFDE5D}"/>
          </ac:spMkLst>
        </pc:spChg>
      </pc:sldChg>
      <pc:sldChg chg="modSp mod">
        <pc:chgData name="stephanie marechal" userId="446e2d37d3d21322" providerId="LiveId" clId="{1CD96FD3-B4F1-42DA-9434-5ED8CBDB1708}" dt="2025-08-19T08:26:56.609" v="74" actId="20577"/>
        <pc:sldMkLst>
          <pc:docMk/>
          <pc:sldMk cId="1582685081" sldId="429"/>
        </pc:sldMkLst>
        <pc:spChg chg="mod">
          <ac:chgData name="stephanie marechal" userId="446e2d37d3d21322" providerId="LiveId" clId="{1CD96FD3-B4F1-42DA-9434-5ED8CBDB1708}" dt="2025-08-19T08:26:56.609" v="74" actId="20577"/>
          <ac:spMkLst>
            <pc:docMk/>
            <pc:sldMk cId="1582685081" sldId="429"/>
            <ac:spMk id="8" creationId="{EF9060CB-5F5D-1E1E-81C7-F4542DBFA5D0}"/>
          </ac:spMkLst>
        </pc:spChg>
      </pc:sldChg>
      <pc:sldChg chg="modSp mod">
        <pc:chgData name="stephanie marechal" userId="446e2d37d3d21322" providerId="LiveId" clId="{1CD96FD3-B4F1-42DA-9434-5ED8CBDB1708}" dt="2025-08-19T08:25:54.460" v="66" actId="113"/>
        <pc:sldMkLst>
          <pc:docMk/>
          <pc:sldMk cId="2666768894" sldId="430"/>
        </pc:sldMkLst>
        <pc:spChg chg="mod">
          <ac:chgData name="stephanie marechal" userId="446e2d37d3d21322" providerId="LiveId" clId="{1CD96FD3-B4F1-42DA-9434-5ED8CBDB1708}" dt="2025-08-19T08:25:54.460" v="66" actId="113"/>
          <ac:spMkLst>
            <pc:docMk/>
            <pc:sldMk cId="2666768894" sldId="430"/>
            <ac:spMk id="7" creationId="{023089BA-B228-8A13-1146-F16615715B3A}"/>
          </ac:spMkLst>
        </pc:spChg>
      </pc:sldChg>
      <pc:sldChg chg="modSp mod">
        <pc:chgData name="stephanie marechal" userId="446e2d37d3d21322" providerId="LiveId" clId="{1CD96FD3-B4F1-42DA-9434-5ED8CBDB1708}" dt="2025-08-19T08:29:32.553" v="183" actId="20577"/>
        <pc:sldMkLst>
          <pc:docMk/>
          <pc:sldMk cId="2486364127" sldId="434"/>
        </pc:sldMkLst>
        <pc:spChg chg="mod">
          <ac:chgData name="stephanie marechal" userId="446e2d37d3d21322" providerId="LiveId" clId="{1CD96FD3-B4F1-42DA-9434-5ED8CBDB1708}" dt="2025-08-19T08:28:16.036" v="89" actId="20577"/>
          <ac:spMkLst>
            <pc:docMk/>
            <pc:sldMk cId="2486364127" sldId="434"/>
            <ac:spMk id="2" creationId="{201786AC-53C1-7F3B-F438-FAF058F181F2}"/>
          </ac:spMkLst>
        </pc:spChg>
        <pc:spChg chg="mod">
          <ac:chgData name="stephanie marechal" userId="446e2d37d3d21322" providerId="LiveId" clId="{1CD96FD3-B4F1-42DA-9434-5ED8CBDB1708}" dt="2025-08-19T08:29:32.553" v="183" actId="20577"/>
          <ac:spMkLst>
            <pc:docMk/>
            <pc:sldMk cId="2486364127" sldId="434"/>
            <ac:spMk id="6" creationId="{CE575CFD-4000-178D-338A-82F5A3C3BA03}"/>
          </ac:spMkLst>
        </pc:spChg>
      </pc:sldChg>
      <pc:sldChg chg="modSp mod">
        <pc:chgData name="stephanie marechal" userId="446e2d37d3d21322" providerId="LiveId" clId="{1CD96FD3-B4F1-42DA-9434-5ED8CBDB1708}" dt="2025-08-19T08:37:59.019" v="349" actId="20577"/>
        <pc:sldMkLst>
          <pc:docMk/>
          <pc:sldMk cId="284859757" sldId="436"/>
        </pc:sldMkLst>
        <pc:spChg chg="mod">
          <ac:chgData name="stephanie marechal" userId="446e2d37d3d21322" providerId="LiveId" clId="{1CD96FD3-B4F1-42DA-9434-5ED8CBDB1708}" dt="2025-08-19T08:37:59.019" v="349" actId="20577"/>
          <ac:spMkLst>
            <pc:docMk/>
            <pc:sldMk cId="284859757" sldId="436"/>
            <ac:spMk id="6" creationId="{CE575CFD-4000-178D-338A-82F5A3C3BA03}"/>
          </ac:spMkLst>
        </pc:spChg>
        <pc:picChg chg="mod">
          <ac:chgData name="stephanie marechal" userId="446e2d37d3d21322" providerId="LiveId" clId="{1CD96FD3-B4F1-42DA-9434-5ED8CBDB1708}" dt="2025-08-19T08:33:48.870" v="253" actId="1038"/>
          <ac:picMkLst>
            <pc:docMk/>
            <pc:sldMk cId="284859757" sldId="436"/>
            <ac:picMk id="4" creationId="{E14924C1-C7F3-135C-EC6D-DF00151A15AF}"/>
          </ac:picMkLst>
        </pc:picChg>
      </pc:sldChg>
      <pc:sldChg chg="modSp mod">
        <pc:chgData name="stephanie marechal" userId="446e2d37d3d21322" providerId="LiveId" clId="{1CD96FD3-B4F1-42DA-9434-5ED8CBDB1708}" dt="2025-08-19T08:37:29.223" v="338" actId="1035"/>
        <pc:sldMkLst>
          <pc:docMk/>
          <pc:sldMk cId="1707850800" sldId="438"/>
        </pc:sldMkLst>
        <pc:spChg chg="mod">
          <ac:chgData name="stephanie marechal" userId="446e2d37d3d21322" providerId="LiveId" clId="{1CD96FD3-B4F1-42DA-9434-5ED8CBDB1708}" dt="2025-08-19T08:37:29.223" v="338" actId="1035"/>
          <ac:spMkLst>
            <pc:docMk/>
            <pc:sldMk cId="1707850800" sldId="438"/>
            <ac:spMk id="6" creationId="{CE575CFD-4000-178D-338A-82F5A3C3BA03}"/>
          </ac:spMkLst>
        </pc:spChg>
        <pc:spChg chg="mod">
          <ac:chgData name="stephanie marechal" userId="446e2d37d3d21322" providerId="LiveId" clId="{1CD96FD3-B4F1-42DA-9434-5ED8CBDB1708}" dt="2025-08-19T08:36:46.385" v="302" actId="1036"/>
          <ac:spMkLst>
            <pc:docMk/>
            <pc:sldMk cId="1707850800" sldId="438"/>
            <ac:spMk id="9" creationId="{AEAE5C90-0DBA-154F-6E88-106549FC35EE}"/>
          </ac:spMkLst>
        </pc:spChg>
        <pc:spChg chg="mod">
          <ac:chgData name="stephanie marechal" userId="446e2d37d3d21322" providerId="LiveId" clId="{1CD96FD3-B4F1-42DA-9434-5ED8CBDB1708}" dt="2025-08-19T08:36:46.385" v="302" actId="1036"/>
          <ac:spMkLst>
            <pc:docMk/>
            <pc:sldMk cId="1707850800" sldId="438"/>
            <ac:spMk id="10" creationId="{82EE8478-17EE-C20B-12FC-75204103945A}"/>
          </ac:spMkLst>
        </pc:spChg>
        <pc:spChg chg="mod">
          <ac:chgData name="stephanie marechal" userId="446e2d37d3d21322" providerId="LiveId" clId="{1CD96FD3-B4F1-42DA-9434-5ED8CBDB1708}" dt="2025-08-19T08:36:46.385" v="302" actId="1036"/>
          <ac:spMkLst>
            <pc:docMk/>
            <pc:sldMk cId="1707850800" sldId="438"/>
            <ac:spMk id="11" creationId="{591E14AF-A43A-6888-1206-8D4401F0E506}"/>
          </ac:spMkLst>
        </pc:spChg>
        <pc:spChg chg="mod">
          <ac:chgData name="stephanie marechal" userId="446e2d37d3d21322" providerId="LiveId" clId="{1CD96FD3-B4F1-42DA-9434-5ED8CBDB1708}" dt="2025-08-19T08:36:46.385" v="302" actId="1036"/>
          <ac:spMkLst>
            <pc:docMk/>
            <pc:sldMk cId="1707850800" sldId="438"/>
            <ac:spMk id="13" creationId="{BD72C1E9-FFAA-06FE-9C74-8DBAB770142A}"/>
          </ac:spMkLst>
        </pc:spChg>
        <pc:spChg chg="mod">
          <ac:chgData name="stephanie marechal" userId="446e2d37d3d21322" providerId="LiveId" clId="{1CD96FD3-B4F1-42DA-9434-5ED8CBDB1708}" dt="2025-08-19T08:36:46.385" v="302" actId="1036"/>
          <ac:spMkLst>
            <pc:docMk/>
            <pc:sldMk cId="1707850800" sldId="438"/>
            <ac:spMk id="15" creationId="{E1F0E12E-60A2-658E-D4F0-0BB49073D452}"/>
          </ac:spMkLst>
        </pc:spChg>
        <pc:spChg chg="mod">
          <ac:chgData name="stephanie marechal" userId="446e2d37d3d21322" providerId="LiveId" clId="{1CD96FD3-B4F1-42DA-9434-5ED8CBDB1708}" dt="2025-08-19T08:36:46.385" v="302" actId="1036"/>
          <ac:spMkLst>
            <pc:docMk/>
            <pc:sldMk cId="1707850800" sldId="438"/>
            <ac:spMk id="16" creationId="{EB1C3652-087E-7935-964C-2400094A67B7}"/>
          </ac:spMkLst>
        </pc:spChg>
        <pc:spChg chg="mod">
          <ac:chgData name="stephanie marechal" userId="446e2d37d3d21322" providerId="LiveId" clId="{1CD96FD3-B4F1-42DA-9434-5ED8CBDB1708}" dt="2025-08-19T08:36:46.385" v="302" actId="1036"/>
          <ac:spMkLst>
            <pc:docMk/>
            <pc:sldMk cId="1707850800" sldId="438"/>
            <ac:spMk id="17" creationId="{DC06C191-97D4-F22A-E66E-A4C2DCCB0491}"/>
          </ac:spMkLst>
        </pc:spChg>
        <pc:spChg chg="mod">
          <ac:chgData name="stephanie marechal" userId="446e2d37d3d21322" providerId="LiveId" clId="{1CD96FD3-B4F1-42DA-9434-5ED8CBDB1708}" dt="2025-08-19T08:36:46.385" v="302" actId="1036"/>
          <ac:spMkLst>
            <pc:docMk/>
            <pc:sldMk cId="1707850800" sldId="438"/>
            <ac:spMk id="18" creationId="{A2E1ECA3-6E3A-E0E5-6B5C-EA0C043B0FD5}"/>
          </ac:spMkLst>
        </pc:spChg>
        <pc:spChg chg="mod">
          <ac:chgData name="stephanie marechal" userId="446e2d37d3d21322" providerId="LiveId" clId="{1CD96FD3-B4F1-42DA-9434-5ED8CBDB1708}" dt="2025-08-19T08:36:46.385" v="302" actId="1036"/>
          <ac:spMkLst>
            <pc:docMk/>
            <pc:sldMk cId="1707850800" sldId="438"/>
            <ac:spMk id="19" creationId="{0CF54CAB-2FEA-C125-6E2F-8FEA27F420BD}"/>
          </ac:spMkLst>
        </pc:spChg>
        <pc:spChg chg="mod">
          <ac:chgData name="stephanie marechal" userId="446e2d37d3d21322" providerId="LiveId" clId="{1CD96FD3-B4F1-42DA-9434-5ED8CBDB1708}" dt="2025-08-19T08:36:46.385" v="302" actId="1036"/>
          <ac:spMkLst>
            <pc:docMk/>
            <pc:sldMk cId="1707850800" sldId="438"/>
            <ac:spMk id="24" creationId="{0DAC0B95-9530-7502-B291-B185127852CB}"/>
          </ac:spMkLst>
        </pc:spChg>
        <pc:picChg chg="mod">
          <ac:chgData name="stephanie marechal" userId="446e2d37d3d21322" providerId="LiveId" clId="{1CD96FD3-B4F1-42DA-9434-5ED8CBDB1708}" dt="2025-08-19T08:36:50.616" v="303" actId="1076"/>
          <ac:picMkLst>
            <pc:docMk/>
            <pc:sldMk cId="1707850800" sldId="438"/>
            <ac:picMk id="14" creationId="{3A1ABB13-DAF9-4874-EEC4-90F2F85A85D5}"/>
          </ac:picMkLst>
        </pc:picChg>
      </pc:sldChg>
      <pc:sldChg chg="modSp mod">
        <pc:chgData name="stephanie marechal" userId="446e2d37d3d21322" providerId="LiveId" clId="{1CD96FD3-B4F1-42DA-9434-5ED8CBDB1708}" dt="2025-08-19T08:43:32.483" v="474" actId="20577"/>
        <pc:sldMkLst>
          <pc:docMk/>
          <pc:sldMk cId="2699685149" sldId="441"/>
        </pc:sldMkLst>
        <pc:spChg chg="mod">
          <ac:chgData name="stephanie marechal" userId="446e2d37d3d21322" providerId="LiveId" clId="{1CD96FD3-B4F1-42DA-9434-5ED8CBDB1708}" dt="2025-08-19T08:43:32.483" v="474" actId="20577"/>
          <ac:spMkLst>
            <pc:docMk/>
            <pc:sldMk cId="2699685149" sldId="441"/>
            <ac:spMk id="5" creationId="{7CF04E3D-1B5E-4962-455C-EEBC0FB70A19}"/>
          </ac:spMkLst>
        </pc:spChg>
      </pc:sldChg>
      <pc:sldChg chg="modSp mod">
        <pc:chgData name="stephanie marechal" userId="446e2d37d3d21322" providerId="LiveId" clId="{1CD96FD3-B4F1-42DA-9434-5ED8CBDB1708}" dt="2025-08-19T08:45:27.351" v="499" actId="123"/>
        <pc:sldMkLst>
          <pc:docMk/>
          <pc:sldMk cId="1478744176" sldId="442"/>
        </pc:sldMkLst>
        <pc:spChg chg="mod">
          <ac:chgData name="stephanie marechal" userId="446e2d37d3d21322" providerId="LiveId" clId="{1CD96FD3-B4F1-42DA-9434-5ED8CBDB1708}" dt="2025-08-19T08:45:27.351" v="499" actId="123"/>
          <ac:spMkLst>
            <pc:docMk/>
            <pc:sldMk cId="1478744176" sldId="442"/>
            <ac:spMk id="6" creationId="{CE575CFD-4000-178D-338A-82F5A3C3BA03}"/>
          </ac:spMkLst>
        </pc:spChg>
      </pc:sldChg>
      <pc:sldChg chg="modSp mod">
        <pc:chgData name="stephanie marechal" userId="446e2d37d3d21322" providerId="LiveId" clId="{1CD96FD3-B4F1-42DA-9434-5ED8CBDB1708}" dt="2025-08-19T08:31:08.845" v="209" actId="20577"/>
        <pc:sldMkLst>
          <pc:docMk/>
          <pc:sldMk cId="526177181" sldId="444"/>
        </pc:sldMkLst>
        <pc:spChg chg="mod">
          <ac:chgData name="stephanie marechal" userId="446e2d37d3d21322" providerId="LiveId" clId="{1CD96FD3-B4F1-42DA-9434-5ED8CBDB1708}" dt="2025-08-19T08:31:08.845" v="209" actId="20577"/>
          <ac:spMkLst>
            <pc:docMk/>
            <pc:sldMk cId="526177181" sldId="444"/>
            <ac:spMk id="6" creationId="{CE575CFD-4000-178D-338A-82F5A3C3BA03}"/>
          </ac:spMkLst>
        </pc:spChg>
      </pc:sldChg>
      <pc:sldChg chg="modSp mod">
        <pc:chgData name="stephanie marechal" userId="446e2d37d3d21322" providerId="LiveId" clId="{1CD96FD3-B4F1-42DA-9434-5ED8CBDB1708}" dt="2025-08-19T08:47:49.210" v="545" actId="123"/>
        <pc:sldMkLst>
          <pc:docMk/>
          <pc:sldMk cId="94478193" sldId="446"/>
        </pc:sldMkLst>
        <pc:spChg chg="mod">
          <ac:chgData name="stephanie marechal" userId="446e2d37d3d21322" providerId="LiveId" clId="{1CD96FD3-B4F1-42DA-9434-5ED8CBDB1708}" dt="2025-08-19T08:47:49.210" v="545" actId="123"/>
          <ac:spMkLst>
            <pc:docMk/>
            <pc:sldMk cId="94478193" sldId="446"/>
            <ac:spMk id="6" creationId="{CE575CFD-4000-178D-338A-82F5A3C3BA03}"/>
          </ac:spMkLst>
        </pc:spChg>
      </pc:sldChg>
      <pc:sldChg chg="modSp mod">
        <pc:chgData name="stephanie marechal" userId="446e2d37d3d21322" providerId="LiveId" clId="{1CD96FD3-B4F1-42DA-9434-5ED8CBDB1708}" dt="2025-08-19T08:48:35.219" v="553" actId="20577"/>
        <pc:sldMkLst>
          <pc:docMk/>
          <pc:sldMk cId="2659070618" sldId="447"/>
        </pc:sldMkLst>
        <pc:spChg chg="mod">
          <ac:chgData name="stephanie marechal" userId="446e2d37d3d21322" providerId="LiveId" clId="{1CD96FD3-B4F1-42DA-9434-5ED8CBDB1708}" dt="2025-08-19T08:48:35.219" v="553" actId="20577"/>
          <ac:spMkLst>
            <pc:docMk/>
            <pc:sldMk cId="2659070618" sldId="447"/>
            <ac:spMk id="5" creationId="{7CF04E3D-1B5E-4962-455C-EEBC0FB70A19}"/>
          </ac:spMkLst>
        </pc:spChg>
      </pc:sldChg>
      <pc:sldChg chg="modSp mod">
        <pc:chgData name="stephanie marechal" userId="446e2d37d3d21322" providerId="LiveId" clId="{1CD96FD3-B4F1-42DA-9434-5ED8CBDB1708}" dt="2025-08-19T08:41:39.902" v="471" actId="20577"/>
        <pc:sldMkLst>
          <pc:docMk/>
          <pc:sldMk cId="3380515142" sldId="448"/>
        </pc:sldMkLst>
        <pc:spChg chg="mod">
          <ac:chgData name="stephanie marechal" userId="446e2d37d3d21322" providerId="LiveId" clId="{1CD96FD3-B4F1-42DA-9434-5ED8CBDB1708}" dt="2025-08-19T08:41:39.902" v="471" actId="20577"/>
          <ac:spMkLst>
            <pc:docMk/>
            <pc:sldMk cId="3380515142" sldId="448"/>
            <ac:spMk id="6" creationId="{CE575CFD-4000-178D-338A-82F5A3C3BA03}"/>
          </ac:spMkLst>
        </pc:spChg>
      </pc:sldChg>
      <pc:sldChg chg="modSp mod">
        <pc:chgData name="stephanie marechal" userId="446e2d37d3d21322" providerId="LiveId" clId="{1CD96FD3-B4F1-42DA-9434-5ED8CBDB1708}" dt="2025-08-19T08:32:45.047" v="247" actId="20577"/>
        <pc:sldMkLst>
          <pc:docMk/>
          <pc:sldMk cId="2489808756" sldId="449"/>
        </pc:sldMkLst>
        <pc:spChg chg="mod">
          <ac:chgData name="stephanie marechal" userId="446e2d37d3d21322" providerId="LiveId" clId="{1CD96FD3-B4F1-42DA-9434-5ED8CBDB1708}" dt="2025-08-19T08:32:45.047" v="247" actId="20577"/>
          <ac:spMkLst>
            <pc:docMk/>
            <pc:sldMk cId="2489808756" sldId="449"/>
            <ac:spMk id="6" creationId="{CE575CFD-4000-178D-338A-82F5A3C3BA03}"/>
          </ac:spMkLst>
        </pc:spChg>
      </pc:sldChg>
      <pc:sldChg chg="add">
        <pc:chgData name="stephanie marechal" userId="446e2d37d3d21322" providerId="LiveId" clId="{1CD96FD3-B4F1-42DA-9434-5ED8CBDB1708}" dt="2025-08-19T09:01:34.397" v="962"/>
        <pc:sldMkLst>
          <pc:docMk/>
          <pc:sldMk cId="1183023825" sldId="452"/>
        </pc:sldMkLst>
      </pc:sldChg>
      <pc:sldChg chg="addSp delSp modSp add mod ord">
        <pc:chgData name="stephanie marechal" userId="446e2d37d3d21322" providerId="LiveId" clId="{1CD96FD3-B4F1-42DA-9434-5ED8CBDB1708}" dt="2025-08-19T10:30:58.140" v="2714" actId="478"/>
        <pc:sldMkLst>
          <pc:docMk/>
          <pc:sldMk cId="1879808881" sldId="453"/>
        </pc:sldMkLst>
        <pc:spChg chg="del">
          <ac:chgData name="stephanie marechal" userId="446e2d37d3d21322" providerId="LiveId" clId="{1CD96FD3-B4F1-42DA-9434-5ED8CBDB1708}" dt="2025-08-19T10:30:23.758" v="2702" actId="478"/>
          <ac:spMkLst>
            <pc:docMk/>
            <pc:sldMk cId="1879808881" sldId="453"/>
            <ac:spMk id="2" creationId="{ED7D3AE7-CDF2-A4D0-E85F-6A915DF5B04F}"/>
          </ac:spMkLst>
        </pc:spChg>
        <pc:spChg chg="add del mod">
          <ac:chgData name="stephanie marechal" userId="446e2d37d3d21322" providerId="LiveId" clId="{1CD96FD3-B4F1-42DA-9434-5ED8CBDB1708}" dt="2025-08-19T10:30:58.140" v="2714" actId="478"/>
          <ac:spMkLst>
            <pc:docMk/>
            <pc:sldMk cId="1879808881" sldId="453"/>
            <ac:spMk id="7" creationId="{570893D9-F68F-2BF1-D272-598FF33B95B7}"/>
          </ac:spMkLst>
        </pc:spChg>
        <pc:spChg chg="add mod">
          <ac:chgData name="stephanie marechal" userId="446e2d37d3d21322" providerId="LiveId" clId="{1CD96FD3-B4F1-42DA-9434-5ED8CBDB1708}" dt="2025-08-19T10:30:52.339" v="2713" actId="20577"/>
          <ac:spMkLst>
            <pc:docMk/>
            <pc:sldMk cId="1879808881" sldId="453"/>
            <ac:spMk id="10" creationId="{9F53185E-FAD6-CDF7-07BD-6D2A9BE770DB}"/>
          </ac:spMkLst>
        </pc:spChg>
      </pc:sldChg>
      <pc:sldChg chg="new del">
        <pc:chgData name="stephanie marechal" userId="446e2d37d3d21322" providerId="LiveId" clId="{1CD96FD3-B4F1-42DA-9434-5ED8CBDB1708}" dt="2025-08-19T09:10:41.568" v="1417" actId="680"/>
        <pc:sldMkLst>
          <pc:docMk/>
          <pc:sldMk cId="1984137013" sldId="453"/>
        </pc:sldMkLst>
      </pc:sldChg>
      <pc:sldChg chg="addSp delSp modSp add del mod">
        <pc:chgData name="stephanie marechal" userId="446e2d37d3d21322" providerId="LiveId" clId="{1CD96FD3-B4F1-42DA-9434-5ED8CBDB1708}" dt="2025-08-19T10:09:22.811" v="2346" actId="2696"/>
        <pc:sldMkLst>
          <pc:docMk/>
          <pc:sldMk cId="4149418265" sldId="453"/>
        </pc:sldMkLst>
        <pc:spChg chg="mod">
          <ac:chgData name="stephanie marechal" userId="446e2d37d3d21322" providerId="LiveId" clId="{1CD96FD3-B4F1-42DA-9434-5ED8CBDB1708}" dt="2025-08-19T09:16:36.092" v="1858" actId="20577"/>
          <ac:spMkLst>
            <pc:docMk/>
            <pc:sldMk cId="4149418265" sldId="453"/>
            <ac:spMk id="2" creationId="{ED7D3AE7-CDF2-A4D0-E85F-6A915DF5B04F}"/>
          </ac:spMkLst>
        </pc:spChg>
        <pc:spChg chg="mod">
          <ac:chgData name="stephanie marechal" userId="446e2d37d3d21322" providerId="LiveId" clId="{1CD96FD3-B4F1-42DA-9434-5ED8CBDB1708}" dt="2025-08-19T09:24:14.408" v="2170" actId="20577"/>
          <ac:spMkLst>
            <pc:docMk/>
            <pc:sldMk cId="4149418265" sldId="453"/>
            <ac:spMk id="8" creationId="{494C0C4E-EA14-BC7C-6939-768B6875E51C}"/>
          </ac:spMkLst>
        </pc:spChg>
        <pc:graphicFrameChg chg="add del mod">
          <ac:chgData name="stephanie marechal" userId="446e2d37d3d21322" providerId="LiveId" clId="{1CD96FD3-B4F1-42DA-9434-5ED8CBDB1708}" dt="2025-08-19T09:17:47.558" v="1936" actId="478"/>
          <ac:graphicFrameMkLst>
            <pc:docMk/>
            <pc:sldMk cId="4149418265" sldId="453"/>
            <ac:graphicFrameMk id="5" creationId="{7D3CDB17-719C-18FC-FD4D-AB9A3B660686}"/>
          </ac:graphicFrameMkLst>
        </pc:graphicFrameChg>
        <pc:graphicFrameChg chg="add mod modGraphic">
          <ac:chgData name="stephanie marechal" userId="446e2d37d3d21322" providerId="LiveId" clId="{1CD96FD3-B4F1-42DA-9434-5ED8CBDB1708}" dt="2025-08-19T09:22:05.342" v="2045" actId="20577"/>
          <ac:graphicFrameMkLst>
            <pc:docMk/>
            <pc:sldMk cId="4149418265" sldId="453"/>
            <ac:graphicFrameMk id="6" creationId="{666E79A2-9D10-5104-25ED-B08B028ED027}"/>
          </ac:graphicFrameMkLst>
        </pc:graphicFrameChg>
      </pc:sldChg>
      <pc:sldChg chg="addSp delSp modSp add mod ord">
        <pc:chgData name="stephanie marechal" userId="446e2d37d3d21322" providerId="LiveId" clId="{1CD96FD3-B4F1-42DA-9434-5ED8CBDB1708}" dt="2025-08-19T14:21:46.990" v="3263" actId="123"/>
        <pc:sldMkLst>
          <pc:docMk/>
          <pc:sldMk cId="914021159" sldId="454"/>
        </pc:sldMkLst>
        <pc:spChg chg="mod">
          <ac:chgData name="stephanie marechal" userId="446e2d37d3d21322" providerId="LiveId" clId="{1CD96FD3-B4F1-42DA-9434-5ED8CBDB1708}" dt="2025-08-19T14:11:14.602" v="2996" actId="20577"/>
          <ac:spMkLst>
            <pc:docMk/>
            <pc:sldMk cId="914021159" sldId="454"/>
            <ac:spMk id="2" creationId="{B326455C-2A11-2737-D644-DC4E94DBC417}"/>
          </ac:spMkLst>
        </pc:spChg>
        <pc:spChg chg="mod">
          <ac:chgData name="stephanie marechal" userId="446e2d37d3d21322" providerId="LiveId" clId="{1CD96FD3-B4F1-42DA-9434-5ED8CBDB1708}" dt="2025-08-19T14:19:44.152" v="3254" actId="207"/>
          <ac:spMkLst>
            <pc:docMk/>
            <pc:sldMk cId="914021159" sldId="454"/>
            <ac:spMk id="6" creationId="{F54B4BBE-B598-D374-622C-B142F7E7F824}"/>
          </ac:spMkLst>
        </pc:spChg>
        <pc:spChg chg="add mod">
          <ac:chgData name="stephanie marechal" userId="446e2d37d3d21322" providerId="LiveId" clId="{1CD96FD3-B4F1-42DA-9434-5ED8CBDB1708}" dt="2025-08-19T14:21:46.990" v="3263" actId="123"/>
          <ac:spMkLst>
            <pc:docMk/>
            <pc:sldMk cId="914021159" sldId="454"/>
            <ac:spMk id="7" creationId="{9EC7B083-70D5-E233-7FB9-111C86C72314}"/>
          </ac:spMkLst>
        </pc:spChg>
        <pc:picChg chg="add mod ord">
          <ac:chgData name="stephanie marechal" userId="446e2d37d3d21322" providerId="LiveId" clId="{1CD96FD3-B4F1-42DA-9434-5ED8CBDB1708}" dt="2025-08-19T14:20:03.473" v="3262" actId="1035"/>
          <ac:picMkLst>
            <pc:docMk/>
            <pc:sldMk cId="914021159" sldId="454"/>
            <ac:picMk id="5" creationId="{637F1AA1-537C-7F76-C6D4-D75ED829929F}"/>
          </ac:picMkLst>
        </pc:picChg>
        <pc:picChg chg="del">
          <ac:chgData name="stephanie marechal" userId="446e2d37d3d21322" providerId="LiveId" clId="{1CD96FD3-B4F1-42DA-9434-5ED8CBDB1708}" dt="2025-08-19T14:11:21.777" v="2997" actId="478"/>
          <ac:picMkLst>
            <pc:docMk/>
            <pc:sldMk cId="914021159" sldId="454"/>
            <ac:picMk id="9" creationId="{E572477E-9A6E-EAB7-B4CA-D3860B034A7F}"/>
          </ac:picMkLst>
        </pc:picChg>
      </pc:sldChg>
      <pc:sldChg chg="new del ord">
        <pc:chgData name="stephanie marechal" userId="446e2d37d3d21322" providerId="LiveId" clId="{1CD96FD3-B4F1-42DA-9434-5ED8CBDB1708}" dt="2025-08-19T10:47:01.845" v="2899" actId="2696"/>
        <pc:sldMkLst>
          <pc:docMk/>
          <pc:sldMk cId="3747440864" sldId="454"/>
        </pc:sldMkLst>
      </pc:sldChg>
      <pc:sldChg chg="new del">
        <pc:chgData name="stephanie marechal" userId="446e2d37d3d21322" providerId="LiveId" clId="{1CD96FD3-B4F1-42DA-9434-5ED8CBDB1708}" dt="2025-08-19T14:13:08.271" v="3027" actId="47"/>
        <pc:sldMkLst>
          <pc:docMk/>
          <pc:sldMk cId="4115384280" sldId="455"/>
        </pc:sldMkLst>
      </pc:sldChg>
      <pc:sldChg chg="addSp delSp modSp add mod">
        <pc:chgData name="stephanie marechal" userId="446e2d37d3d21322" providerId="LiveId" clId="{1CD96FD3-B4F1-42DA-9434-5ED8CBDB1708}" dt="2025-08-19T14:14:00.379" v="3092" actId="1076"/>
        <pc:sldMkLst>
          <pc:docMk/>
          <pc:sldMk cId="712153121" sldId="456"/>
        </pc:sldMkLst>
        <pc:spChg chg="add mod">
          <ac:chgData name="stephanie marechal" userId="446e2d37d3d21322" providerId="LiveId" clId="{1CD96FD3-B4F1-42DA-9434-5ED8CBDB1708}" dt="2025-08-19T14:13:56.787" v="3091" actId="1035"/>
          <ac:spMkLst>
            <pc:docMk/>
            <pc:sldMk cId="712153121" sldId="456"/>
            <ac:spMk id="3" creationId="{BB847FA6-1D3D-4BAD-217C-5099A13F7C5A}"/>
          </ac:spMkLst>
        </pc:spChg>
        <pc:spChg chg="del">
          <ac:chgData name="stephanie marechal" userId="446e2d37d3d21322" providerId="LiveId" clId="{1CD96FD3-B4F1-42DA-9434-5ED8CBDB1708}" dt="2025-08-19T14:13:12.744" v="3028" actId="478"/>
          <ac:spMkLst>
            <pc:docMk/>
            <pc:sldMk cId="712153121" sldId="456"/>
            <ac:spMk id="6" creationId="{F09C3DD8-A4AA-BDA9-BCE3-576058861E61}"/>
          </ac:spMkLst>
        </pc:spChg>
        <pc:spChg chg="add mod">
          <ac:chgData name="stephanie marechal" userId="446e2d37d3d21322" providerId="LiveId" clId="{1CD96FD3-B4F1-42DA-9434-5ED8CBDB1708}" dt="2025-08-19T14:13:56.787" v="3091" actId="1035"/>
          <ac:spMkLst>
            <pc:docMk/>
            <pc:sldMk cId="712153121" sldId="456"/>
            <ac:spMk id="7" creationId="{35017D99-B7CB-2FBF-0FF9-7DA6FEC09F56}"/>
          </ac:spMkLst>
        </pc:spChg>
        <pc:spChg chg="add mod">
          <ac:chgData name="stephanie marechal" userId="446e2d37d3d21322" providerId="LiveId" clId="{1CD96FD3-B4F1-42DA-9434-5ED8CBDB1708}" dt="2025-08-19T14:13:56.787" v="3091" actId="1035"/>
          <ac:spMkLst>
            <pc:docMk/>
            <pc:sldMk cId="712153121" sldId="456"/>
            <ac:spMk id="8" creationId="{64642071-24B0-EC39-C6C7-BF11CED47032}"/>
          </ac:spMkLst>
        </pc:spChg>
        <pc:spChg chg="add mod">
          <ac:chgData name="stephanie marechal" userId="446e2d37d3d21322" providerId="LiveId" clId="{1CD96FD3-B4F1-42DA-9434-5ED8CBDB1708}" dt="2025-08-19T14:13:56.787" v="3091" actId="1035"/>
          <ac:spMkLst>
            <pc:docMk/>
            <pc:sldMk cId="712153121" sldId="456"/>
            <ac:spMk id="9" creationId="{02C467A1-B970-F107-45DA-7B00085DB4D9}"/>
          </ac:spMkLst>
        </pc:spChg>
        <pc:spChg chg="add mod">
          <ac:chgData name="stephanie marechal" userId="446e2d37d3d21322" providerId="LiveId" clId="{1CD96FD3-B4F1-42DA-9434-5ED8CBDB1708}" dt="2025-08-19T14:13:56.787" v="3091" actId="1035"/>
          <ac:spMkLst>
            <pc:docMk/>
            <pc:sldMk cId="712153121" sldId="456"/>
            <ac:spMk id="10" creationId="{D1E0E98A-A624-096A-FE56-0695AD28B37F}"/>
          </ac:spMkLst>
        </pc:spChg>
        <pc:spChg chg="add mod">
          <ac:chgData name="stephanie marechal" userId="446e2d37d3d21322" providerId="LiveId" clId="{1CD96FD3-B4F1-42DA-9434-5ED8CBDB1708}" dt="2025-08-19T14:13:56.787" v="3091" actId="1035"/>
          <ac:spMkLst>
            <pc:docMk/>
            <pc:sldMk cId="712153121" sldId="456"/>
            <ac:spMk id="11" creationId="{A9669FC9-C4F5-52E0-644D-9560A2C85D9A}"/>
          </ac:spMkLst>
        </pc:spChg>
        <pc:spChg chg="add mod">
          <ac:chgData name="stephanie marechal" userId="446e2d37d3d21322" providerId="LiveId" clId="{1CD96FD3-B4F1-42DA-9434-5ED8CBDB1708}" dt="2025-08-19T14:13:56.787" v="3091" actId="1035"/>
          <ac:spMkLst>
            <pc:docMk/>
            <pc:sldMk cId="712153121" sldId="456"/>
            <ac:spMk id="12" creationId="{5D3FDB6B-A934-44B5-D1AF-4108100D7F37}"/>
          </ac:spMkLst>
        </pc:spChg>
        <pc:spChg chg="add mod">
          <ac:chgData name="stephanie marechal" userId="446e2d37d3d21322" providerId="LiveId" clId="{1CD96FD3-B4F1-42DA-9434-5ED8CBDB1708}" dt="2025-08-19T14:13:56.787" v="3091" actId="1035"/>
          <ac:spMkLst>
            <pc:docMk/>
            <pc:sldMk cId="712153121" sldId="456"/>
            <ac:spMk id="13" creationId="{B4CE2116-3388-0474-C1CA-06B049FA650C}"/>
          </ac:spMkLst>
        </pc:spChg>
        <pc:spChg chg="add mod">
          <ac:chgData name="stephanie marechal" userId="446e2d37d3d21322" providerId="LiveId" clId="{1CD96FD3-B4F1-42DA-9434-5ED8CBDB1708}" dt="2025-08-19T14:13:56.787" v="3091" actId="1035"/>
          <ac:spMkLst>
            <pc:docMk/>
            <pc:sldMk cId="712153121" sldId="456"/>
            <ac:spMk id="14" creationId="{9A578BFD-B8AD-2966-086C-CC3C7D27469A}"/>
          </ac:spMkLst>
        </pc:spChg>
        <pc:spChg chg="add mod">
          <ac:chgData name="stephanie marechal" userId="446e2d37d3d21322" providerId="LiveId" clId="{1CD96FD3-B4F1-42DA-9434-5ED8CBDB1708}" dt="2025-08-19T14:13:35.793" v="3060"/>
          <ac:spMkLst>
            <pc:docMk/>
            <pc:sldMk cId="712153121" sldId="456"/>
            <ac:spMk id="15" creationId="{2AAB2886-4C3B-526F-32C6-EE301BA5D997}"/>
          </ac:spMkLst>
        </pc:spChg>
        <pc:picChg chg="del">
          <ac:chgData name="stephanie marechal" userId="446e2d37d3d21322" providerId="LiveId" clId="{1CD96FD3-B4F1-42DA-9434-5ED8CBDB1708}" dt="2025-08-19T14:13:43.711" v="3062" actId="478"/>
          <ac:picMkLst>
            <pc:docMk/>
            <pc:sldMk cId="712153121" sldId="456"/>
            <ac:picMk id="4" creationId="{E0DDF8E5-4489-72E9-9C95-5B214F31FF36}"/>
          </ac:picMkLst>
        </pc:picChg>
        <pc:picChg chg="add mod">
          <ac:chgData name="stephanie marechal" userId="446e2d37d3d21322" providerId="LiveId" clId="{1CD96FD3-B4F1-42DA-9434-5ED8CBDB1708}" dt="2025-08-19T14:14:00.379" v="3092" actId="1076"/>
          <ac:picMkLst>
            <pc:docMk/>
            <pc:sldMk cId="712153121" sldId="456"/>
            <ac:picMk id="5" creationId="{014282A8-72B5-7BE8-686F-526748D0A64C}"/>
          </ac:picMkLst>
        </pc:picChg>
        <pc:picChg chg="add mod">
          <ac:chgData name="stephanie marechal" userId="446e2d37d3d21322" providerId="LiveId" clId="{1CD96FD3-B4F1-42DA-9434-5ED8CBDB1708}" dt="2025-08-19T14:13:41.413" v="3061"/>
          <ac:picMkLst>
            <pc:docMk/>
            <pc:sldMk cId="712153121" sldId="456"/>
            <ac:picMk id="16" creationId="{897B946C-EBB2-3AA9-68F6-9F21879B2167}"/>
          </ac:picMkLst>
        </pc:picChg>
      </pc:sldChg>
    </pc:docChg>
  </pc:docChgLst>
  <pc:docChgLst>
    <pc:chgData name="stephanie marechal" userId="446e2d37d3d21322" providerId="LiveId" clId="{5ED140F8-41CA-4349-9C13-EC57406B3473}"/>
    <pc:docChg chg="modSld sldOrd">
      <pc:chgData name="stephanie marechal" userId="446e2d37d3d21322" providerId="LiveId" clId="{5ED140F8-41CA-4349-9C13-EC57406B3473}" dt="2024-09-09T06:05:10.450" v="1"/>
      <pc:docMkLst>
        <pc:docMk/>
      </pc:docMkLst>
      <pc:sldChg chg="ord">
        <pc:chgData name="stephanie marechal" userId="446e2d37d3d21322" providerId="LiveId" clId="{5ED140F8-41CA-4349-9C13-EC57406B3473}" dt="2024-09-09T06:05:10.450" v="1"/>
        <pc:sldMkLst>
          <pc:docMk/>
          <pc:sldMk cId="2455041365" sldId="370"/>
        </pc:sldMkLst>
      </pc:sldChg>
    </pc:docChg>
  </pc:docChgLst>
  <pc:docChgLst>
    <pc:chgData name="stephanie marechal" userId="446e2d37d3d21322" providerId="LiveId" clId="{AF1B3ABD-3ADA-40B0-B63E-6C66A4B78BB7}"/>
    <pc:docChg chg="custSel modSld sldOrd">
      <pc:chgData name="stephanie marechal" userId="446e2d37d3d21322" providerId="LiveId" clId="{AF1B3ABD-3ADA-40B0-B63E-6C66A4B78BB7}" dt="2025-04-10T07:38:40.073" v="110" actId="20577"/>
      <pc:docMkLst>
        <pc:docMk/>
      </pc:docMkLst>
      <pc:sldChg chg="addSp modSp mod ord">
        <pc:chgData name="stephanie marechal" userId="446e2d37d3d21322" providerId="LiveId" clId="{AF1B3ABD-3ADA-40B0-B63E-6C66A4B78BB7}" dt="2025-04-10T07:38:40.073" v="110" actId="20577"/>
        <pc:sldMkLst>
          <pc:docMk/>
          <pc:sldMk cId="2586636662" sldId="394"/>
        </pc:sldMkLst>
      </pc:sldChg>
      <pc:sldChg chg="modSp mod">
        <pc:chgData name="stephanie marechal" userId="446e2d37d3d21322" providerId="LiveId" clId="{AF1B3ABD-3ADA-40B0-B63E-6C66A4B78BB7}" dt="2025-03-17T07:51:57.210" v="7" actId="20577"/>
        <pc:sldMkLst>
          <pc:docMk/>
          <pc:sldMk cId="3473164235" sldId="395"/>
        </pc:sldMkLst>
      </pc:sldChg>
      <pc:sldChg chg="ord">
        <pc:chgData name="stephanie marechal" userId="446e2d37d3d21322" providerId="LiveId" clId="{AF1B3ABD-3ADA-40B0-B63E-6C66A4B78BB7}" dt="2025-04-10T07:21:12.760" v="13"/>
        <pc:sldMkLst>
          <pc:docMk/>
          <pc:sldMk cId="4032854638" sldId="397"/>
        </pc:sldMkLst>
      </pc:sldChg>
    </pc:docChg>
  </pc:docChgLst>
  <pc:docChgLst>
    <pc:chgData name="stephanie marechal" userId="446e2d37d3d21322" providerId="LiveId" clId="{3B87F38E-B722-4349-B115-5D8FB273F620}"/>
    <pc:docChg chg="custSel modSld">
      <pc:chgData name="stephanie marechal" userId="446e2d37d3d21322" providerId="LiveId" clId="{3B87F38E-B722-4349-B115-5D8FB273F620}" dt="2024-04-12T07:51:50.337" v="193" actId="20577"/>
      <pc:docMkLst>
        <pc:docMk/>
      </pc:docMkLst>
      <pc:sldChg chg="modSp mod">
        <pc:chgData name="stephanie marechal" userId="446e2d37d3d21322" providerId="LiveId" clId="{3B87F38E-B722-4349-B115-5D8FB273F620}" dt="2024-04-12T07:51:16.205" v="182" actId="20577"/>
        <pc:sldMkLst>
          <pc:docMk/>
          <pc:sldMk cId="2800224265" sldId="347"/>
        </pc:sldMkLst>
      </pc:sldChg>
      <pc:sldChg chg="modSp mod">
        <pc:chgData name="stephanie marechal" userId="446e2d37d3d21322" providerId="LiveId" clId="{3B87F38E-B722-4349-B115-5D8FB273F620}" dt="2024-03-29T07:39:07.611" v="115" actId="20577"/>
        <pc:sldMkLst>
          <pc:docMk/>
          <pc:sldMk cId="2131090947" sldId="405"/>
        </pc:sldMkLst>
      </pc:sldChg>
      <pc:sldChg chg="addSp modSp mod">
        <pc:chgData name="stephanie marechal" userId="446e2d37d3d21322" providerId="LiveId" clId="{3B87F38E-B722-4349-B115-5D8FB273F620}" dt="2024-03-29T07:40:54.099" v="181" actId="1076"/>
        <pc:sldMkLst>
          <pc:docMk/>
          <pc:sldMk cId="529282686" sldId="406"/>
        </pc:sldMkLst>
      </pc:sldChg>
      <pc:sldChg chg="modSp mod">
        <pc:chgData name="stephanie marechal" userId="446e2d37d3d21322" providerId="LiveId" clId="{3B87F38E-B722-4349-B115-5D8FB273F620}" dt="2024-04-12T07:51:50.337" v="193" actId="20577"/>
        <pc:sldMkLst>
          <pc:docMk/>
          <pc:sldMk cId="1339745310" sldId="40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6270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5682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483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8548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95920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59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710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9560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57039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9008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5358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0E05C-7435-495E-AC1C-592F43A4A404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C2FBB-275B-4A56-B958-0E218F500B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1772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png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png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9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9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5" Type="http://schemas.openxmlformats.org/officeDocument/2006/relationships/image" Target="../media/image9.jpeg"/><Relationship Id="rId4" Type="http://schemas.openxmlformats.org/officeDocument/2006/relationships/image" Target="../media/image6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6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6.png"/><Relationship Id="rId4" Type="http://schemas.openxmlformats.org/officeDocument/2006/relationships/image" Target="../media/image9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png"/><Relationship Id="rId4" Type="http://schemas.openxmlformats.org/officeDocument/2006/relationships/image" Target="../media/image9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9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4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7.png"/><Relationship Id="rId4" Type="http://schemas.openxmlformats.org/officeDocument/2006/relationships/image" Target="../media/image2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9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2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4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7.png"/><Relationship Id="rId4" Type="http://schemas.openxmlformats.org/officeDocument/2006/relationships/image" Target="../media/image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9.png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2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3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4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5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6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6013" y="175931"/>
            <a:ext cx="1714500" cy="385409"/>
          </a:xfrm>
        </p:spPr>
        <p:txBody>
          <a:bodyPr>
            <a:normAutofit/>
          </a:bodyPr>
          <a:lstStyle/>
          <a:p>
            <a:r>
              <a:rPr lang="fr-FR" sz="2000" dirty="0"/>
              <a:t>SOMMAIRE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9E9F448-C7E2-7901-334B-580540AA5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813032"/>
              </p:ext>
            </p:extLst>
          </p:nvPr>
        </p:nvGraphicFramePr>
        <p:xfrm>
          <a:off x="514350" y="1069704"/>
          <a:ext cx="6126163" cy="829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701">
                  <a:extLst>
                    <a:ext uri="{9D8B030D-6E8A-4147-A177-3AD203B41FA5}">
                      <a16:colId xmlns:a16="http://schemas.microsoft.com/office/drawing/2014/main" val="548788599"/>
                    </a:ext>
                  </a:extLst>
                </a:gridCol>
                <a:gridCol w="5513462">
                  <a:extLst>
                    <a:ext uri="{9D8B030D-6E8A-4147-A177-3AD203B41FA5}">
                      <a16:colId xmlns:a16="http://schemas.microsoft.com/office/drawing/2014/main" val="2123931698"/>
                    </a:ext>
                  </a:extLst>
                </a:gridCol>
              </a:tblGrid>
              <a:tr h="1739901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ORTHOGRAPHE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FF66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FOO1 – Lettres et découpage en syllabes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FO10- La lettre muette de fin de mot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FO12-1- OG- Homophone et ou est?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FO12-2- OG- Homophone a ou à ?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FO12-3- OG – Homophone son ou sont ?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FO14- Le pluriel des noms (-al, -ail, -ou)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FO20- La valeur de la lettre (S)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FO21- La valeur de la lettre (C)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FO22- La valeur de la lettre (G)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FO23- Le son [e]  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FO24- Le son [ɛ] (è-ai…)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FO25- m devant M-B-P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FO26- le son [j] (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FO27- le son [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wa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] (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oi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FO28- Le son [ɔ̃] (on-om)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FO29- Le son [ɑ̃] (an-en…)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FO30- Le son [O] (o-au-eau)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FO31- le son [œ̃] (un-um-in-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ain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FO32- Le son [u] (ou)</a:t>
                      </a:r>
                    </a:p>
                    <a:p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FO33- Le son [ø] (eu)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1104108"/>
                  </a:ext>
                </a:extLst>
              </a:tr>
              <a:tr h="2996528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GRAMMAIRE – </a:t>
                      </a:r>
                    </a:p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ORTHOGRAPHE GRAMMATICALE (OG)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FFC00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FG01- LA PHRASE – la forme négative</a:t>
                      </a:r>
                      <a:endParaRPr lang="fr-FR" sz="14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FG03- 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LA PHRASE 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– ponctuation 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FG04 – 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LA PHRASE 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– généralités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FG05-2- FONCTION&amp; NATURE- Le verbe dans la phrase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FG05-1 FONCTION – Le sujet dans la phrase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FG06- OG- L’accord sujet-verbe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FG07- LA PHRASE – Types de phrases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FG08- FONCTION – Les compléments de verbe 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FG09- FONCTION- Les compléments de phrase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FG10-1- NATURE - Le nom 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FG10-2- NATURE - Le nom commun et le nom propre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FG10-3-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NATURE – Le groupe nominal</a:t>
                      </a:r>
                      <a:endParaRPr lang="fr-FR" sz="14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FG11-1- OG – Le nombre des noms et adjectifs</a:t>
                      </a:r>
                      <a:endParaRPr lang="fr-FR" sz="1400" dirty="0">
                        <a:solidFill>
                          <a:schemeClr val="tx1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FG11-2 OG- Le genre des noms et adjectifs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FG12- NATURE – le déterminant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FG13- NATURE – L’adjectif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FG14- NATURE – L’adverbe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FG17- NATURE – Les pronoms personnels sujet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9722164"/>
                  </a:ext>
                </a:extLst>
              </a:tr>
            </a:tbl>
          </a:graphicData>
        </a:graphic>
      </p:graphicFrame>
      <p:sp>
        <p:nvSpPr>
          <p:cNvPr id="3" name="Titre 1">
            <a:extLst>
              <a:ext uri="{FF2B5EF4-FFF2-40B4-BE49-F238E27FC236}">
                <a16:creationId xmlns:a16="http://schemas.microsoft.com/office/drawing/2014/main" id="{01F9E8D0-0E8C-ED1A-73B6-C915A80F5F64}"/>
              </a:ext>
            </a:extLst>
          </p:cNvPr>
          <p:cNvSpPr txBox="1">
            <a:spLocks/>
          </p:cNvSpPr>
          <p:nvPr/>
        </p:nvSpPr>
        <p:spPr>
          <a:xfrm>
            <a:off x="-388620" y="-29444"/>
            <a:ext cx="5829300" cy="796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>
                <a:latin typeface="Bernard MT Condensed" panose="02050806060905020404" pitchFamily="18" charset="0"/>
              </a:rPr>
              <a:t>LECONS DE FRANCAIS</a:t>
            </a:r>
          </a:p>
        </p:txBody>
      </p:sp>
    </p:spTree>
    <p:extLst>
      <p:ext uri="{BB962C8B-B14F-4D97-AF65-F5344CB8AC3E}">
        <p14:creationId xmlns:p14="http://schemas.microsoft.com/office/powerpoint/2010/main" val="4090053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6013" y="175931"/>
            <a:ext cx="1714500" cy="385409"/>
          </a:xfrm>
        </p:spPr>
        <p:txBody>
          <a:bodyPr>
            <a:normAutofit/>
          </a:bodyPr>
          <a:lstStyle/>
          <a:p>
            <a:r>
              <a:rPr lang="fr-FR" sz="2000" dirty="0"/>
              <a:t>SOMMAIRE</a:t>
            </a:r>
          </a:p>
        </p:txBody>
      </p:sp>
      <p:graphicFrame>
        <p:nvGraphicFramePr>
          <p:cNvPr id="4" name="Tableau 4">
            <a:extLst>
              <a:ext uri="{FF2B5EF4-FFF2-40B4-BE49-F238E27FC236}">
                <a16:creationId xmlns:a16="http://schemas.microsoft.com/office/drawing/2014/main" id="{89E9F448-C7E2-7901-334B-580540AA53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397960"/>
              </p:ext>
            </p:extLst>
          </p:nvPr>
        </p:nvGraphicFramePr>
        <p:xfrm>
          <a:off x="514350" y="1214083"/>
          <a:ext cx="6126163" cy="5303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2701">
                  <a:extLst>
                    <a:ext uri="{9D8B030D-6E8A-4147-A177-3AD203B41FA5}">
                      <a16:colId xmlns:a16="http://schemas.microsoft.com/office/drawing/2014/main" val="548788599"/>
                    </a:ext>
                  </a:extLst>
                </a:gridCol>
                <a:gridCol w="5513462">
                  <a:extLst>
                    <a:ext uri="{9D8B030D-6E8A-4147-A177-3AD203B41FA5}">
                      <a16:colId xmlns:a16="http://schemas.microsoft.com/office/drawing/2014/main" val="2123931698"/>
                    </a:ext>
                  </a:extLst>
                </a:gridCol>
              </a:tblGrid>
              <a:tr h="1433424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CONJUGAISON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00B0F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FC01- Passé –présent – futur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FC03- Le verbe conjugué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FC04 – Le verbe et son infinitif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FC10-1- Le présent des verbes du 1er groupe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FC10-2- Le présent des auxiliaires ETRE et AVOIR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FC10-3- Le présent des verbes irréguliers du 3ème groupe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FC11-1- Le futur des verbes du 1er groupe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FC11-2- Le futur de ETRE et AVOIR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FC11-3- Le futur des verbes irréguliers du 3</a:t>
                      </a:r>
                      <a:r>
                        <a:rPr lang="fr-FR" sz="1400" b="0" kern="1200" baseline="300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ème</a:t>
                      </a:r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 groupe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FC12- Le passé composé (formation)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FC13-1- L’imparfait des verbes du 1</a:t>
                      </a:r>
                      <a:r>
                        <a:rPr lang="fr-FR" sz="1400" b="0" kern="1200" baseline="300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er</a:t>
                      </a:r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 groupe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FC13-2- L’imparfait de ETRE Et AVOIR</a:t>
                      </a:r>
                    </a:p>
                    <a:p>
                      <a:pPr marL="0" algn="l" defTabSz="685800" rtl="0" eaLnBrk="1" latinLnBrk="0" hangingPunct="1"/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FC13-3- L’imparfait des verbes irréguliers du 3</a:t>
                      </a:r>
                      <a:r>
                        <a:rPr lang="fr-FR" sz="1400" b="0" kern="1200" baseline="300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ème</a:t>
                      </a:r>
                      <a:r>
                        <a:rPr lang="fr-FR" sz="1400" b="0" kern="12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 groupe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4360290"/>
                  </a:ext>
                </a:extLst>
              </a:tr>
              <a:tr h="364460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</a:rPr>
                        <a:t>LEXIQUE</a:t>
                      </a: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50">
                      <a:fgClr>
                        <a:srgbClr val="92D050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FV01 – L’ordre alphabétique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FV02- Les mots étiquettes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FV03- La polysémie – différents sens du mot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FV05- Les familles de mots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FV08- Les synonymes et antonymes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FV12- Décrire une image- un document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FV13- Les niveaux de langue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FV14-1- La recherche dans le dictionnaire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FV14-2- L’article du dictionnaire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FV15- Poser et répondre à une question</a:t>
                      </a:r>
                    </a:p>
                    <a:p>
                      <a:r>
                        <a:rPr lang="fr-FR" sz="140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FV16- Le sens propre et le sens figuré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6336529"/>
                  </a:ext>
                </a:extLst>
              </a:tr>
            </a:tbl>
          </a:graphicData>
        </a:graphic>
      </p:graphicFrame>
      <p:sp>
        <p:nvSpPr>
          <p:cNvPr id="3" name="Titre 1">
            <a:extLst>
              <a:ext uri="{FF2B5EF4-FFF2-40B4-BE49-F238E27FC236}">
                <a16:creationId xmlns:a16="http://schemas.microsoft.com/office/drawing/2014/main" id="{01F9E8D0-0E8C-ED1A-73B6-C915A80F5F64}"/>
              </a:ext>
            </a:extLst>
          </p:cNvPr>
          <p:cNvSpPr txBox="1">
            <a:spLocks/>
          </p:cNvSpPr>
          <p:nvPr/>
        </p:nvSpPr>
        <p:spPr>
          <a:xfrm>
            <a:off x="-388620" y="-29444"/>
            <a:ext cx="5829300" cy="7961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>
                <a:latin typeface="Bernard MT Condensed" panose="02050806060905020404" pitchFamily="18" charset="0"/>
              </a:rPr>
              <a:t>LECONS DE FRANCAIS</a:t>
            </a:r>
          </a:p>
        </p:txBody>
      </p:sp>
    </p:spTree>
    <p:extLst>
      <p:ext uri="{BB962C8B-B14F-4D97-AF65-F5344CB8AC3E}">
        <p14:creationId xmlns:p14="http://schemas.microsoft.com/office/powerpoint/2010/main" val="2516922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FOO1 – Lettres et découpage en syllabes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12750" y="1152125"/>
            <a:ext cx="6305880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Les mots s’écrivent à l’aide des LETTRES de l’alphabet. L’alphabet français comporte 26 lettres.</a:t>
            </a:r>
          </a:p>
          <a:p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6 voyelles : a – e - i – o – u - y</a:t>
            </a: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 consonnes :  b – c –d – f - g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– h – j – k – l – m – n – p – q – r -		        s – t – v – w – x - z</a:t>
            </a:r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2/ Chaque lettre a un son (1 lettre = 1 son) mais un son (sans pause à l’oral) peut avoir plusieurs lettres.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	La lettre F fait le son [f] – C’est une seule lettre pour ce son</a:t>
            </a:r>
          </a:p>
          <a:p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Le son PA fait le son [</a:t>
            </a:r>
            <a:r>
              <a:rPr lang="fr-FR" sz="1400" i="1" dirty="0" err="1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pa</a:t>
            </a: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] – Il y a 2 lettres pour former ce son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3/ Dans un mot, chaque groupe de lettres que l’on prononce en une seule fois s’appelle une syllabe. Un mot peut contenir une ou plusieurs syllabes. 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	chat (1 seule syllabe) 		chat (pas de pause possible à l’oral)</a:t>
            </a:r>
          </a:p>
          <a:p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balançoire (4 syllabes) 		</a:t>
            </a:r>
            <a:r>
              <a:rPr lang="fr-FR" sz="1400" i="1" dirty="0" err="1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ba</a:t>
            </a: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</a:t>
            </a:r>
            <a:r>
              <a:rPr lang="fr-FR" sz="1400" i="1" dirty="0" err="1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lan</a:t>
            </a: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</a:t>
            </a:r>
            <a:r>
              <a:rPr lang="fr-FR" sz="1400" i="1" dirty="0" err="1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çoi</a:t>
            </a: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-re (pause entre chaque son)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6" y="590921"/>
            <a:ext cx="742594" cy="540600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082E3F03-5C02-26A4-85D1-63513B18B78E}"/>
              </a:ext>
            </a:extLst>
          </p:cNvPr>
          <p:cNvSpPr txBox="1">
            <a:spLocks/>
          </p:cNvSpPr>
          <p:nvPr/>
        </p:nvSpPr>
        <p:spPr>
          <a:xfrm>
            <a:off x="450128" y="5245278"/>
            <a:ext cx="6268502" cy="4525564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CDFF8680-3A1E-D803-7889-34E424ED8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287" y="5176381"/>
            <a:ext cx="620025" cy="4311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DE71A81-5152-FFD5-D42D-79C9C4D169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4615"/>
          <a:stretch/>
        </p:blipFill>
        <p:spPr>
          <a:xfrm>
            <a:off x="1069104" y="5699880"/>
            <a:ext cx="5044239" cy="400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73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O1 – Lettres et découpage en syllabes</a:t>
            </a:r>
            <a:endParaRPr lang="fr-FR" sz="2000" dirty="0"/>
          </a:p>
        </p:txBody>
      </p:sp>
      <p:graphicFrame>
        <p:nvGraphicFramePr>
          <p:cNvPr id="15" name="Tableau 14">
            <a:extLst>
              <a:ext uri="{FF2B5EF4-FFF2-40B4-BE49-F238E27FC236}">
                <a16:creationId xmlns:a16="http://schemas.microsoft.com/office/drawing/2014/main" id="{FF8150AF-0A24-2F35-30DC-93BAC84B63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218352"/>
              </p:ext>
            </p:extLst>
          </p:nvPr>
        </p:nvGraphicFramePr>
        <p:xfrm>
          <a:off x="431801" y="1223261"/>
          <a:ext cx="6032500" cy="5402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32500">
                  <a:extLst>
                    <a:ext uri="{9D8B030D-6E8A-4147-A177-3AD203B41FA5}">
                      <a16:colId xmlns:a16="http://schemas.microsoft.com/office/drawing/2014/main" val="3466853249"/>
                    </a:ext>
                  </a:extLst>
                </a:gridCol>
              </a:tblGrid>
              <a:tr h="5402154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u="sng" dirty="0">
                          <a:solidFill>
                            <a:schemeClr val="tx1"/>
                          </a:solidFill>
                          <a:latin typeface="Dreaming Outloud Script Pro" panose="03050502040304050704" pitchFamily="66" charset="0"/>
                          <a:cs typeface="Dreaming Outloud Script Pro" panose="03050502040304050704" pitchFamily="66" charset="0"/>
                        </a:rPr>
                        <a:t> </a:t>
                      </a:r>
                      <a:r>
                        <a:rPr lang="fr-FR" sz="1600" u="sng" dirty="0">
                          <a:solidFill>
                            <a:schemeClr val="tx1"/>
                          </a:solidFill>
                          <a:latin typeface="Dreaming Outloud Script Pro" panose="03050502040304050704" pitchFamily="66" charset="0"/>
                          <a:cs typeface="Dreaming Outloud Script Pro" panose="03050502040304050704" pitchFamily="66" charset="0"/>
                        </a:rPr>
                        <a:t>A la maison :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Pour t’assurer que tu as compris la leçon et pour l’apprendre, essaye de répondre à ces questions. Tu peux demander à un adulte de t’y aider.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  <a:latin typeface="Dreaming Outloud Script Pro" panose="03050502040304050704" pitchFamily="66" charset="0"/>
                        <a:cs typeface="Dreaming Outloud Script Pro" panose="03050502040304050704" pitchFamily="66" charset="0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  <a:latin typeface="Dreaming Outloud Script Pro" panose="03050502040304050704" pitchFamily="66" charset="0"/>
                        <a:cs typeface="Dreaming Outloud Script Pro" panose="03050502040304050704" pitchFamily="66" charset="0"/>
                      </a:endParaRPr>
                    </a:p>
                    <a:p>
                      <a:r>
                        <a:rPr lang="fr-FR" sz="150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Dans chaque mot, sépare les syllabes par un trait  : </a:t>
                      </a:r>
                    </a:p>
                    <a:p>
                      <a:endParaRPr lang="fr-FR" dirty="0">
                        <a:solidFill>
                          <a:schemeClr val="tx1"/>
                        </a:solidFill>
                        <a:latin typeface="Dreaming Outloud Script Pro" panose="03050502040304050704" pitchFamily="66" charset="0"/>
                        <a:cs typeface="Dreaming Outloud Script Pro" panose="03050502040304050704" pitchFamily="66" charset="0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  <a:latin typeface="Dreaming Outloud Script Pro" panose="03050502040304050704" pitchFamily="66" charset="0"/>
                        <a:cs typeface="Dreaming Outloud Script Pro" panose="03050502040304050704" pitchFamily="66" charset="0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  <a:latin typeface="Dreaming Outloud Script Pro" panose="03050502040304050704" pitchFamily="66" charset="0"/>
                        <a:cs typeface="Dreaming Outloud Script Pro" panose="03050502040304050704" pitchFamily="66" charset="0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  <a:latin typeface="Dreaming Outloud Script Pro" panose="03050502040304050704" pitchFamily="66" charset="0"/>
                        <a:cs typeface="Dreaming Outloud Script Pro" panose="03050502040304050704" pitchFamily="66" charset="0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  <a:latin typeface="Dreaming Outloud Script Pro" panose="03050502040304050704" pitchFamily="66" charset="0"/>
                        <a:cs typeface="Dreaming Outloud Script Pro" panose="03050502040304050704" pitchFamily="66" charset="0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  <a:latin typeface="Dreaming Outloud Script Pro" panose="03050502040304050704" pitchFamily="66" charset="0"/>
                        <a:cs typeface="Dreaming Outloud Script Pro" panose="03050502040304050704" pitchFamily="66" charset="0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  <a:latin typeface="Dreaming Outloud Script Pro" panose="03050502040304050704" pitchFamily="66" charset="0"/>
                        <a:cs typeface="Dreaming Outloud Script Pro" panose="03050502040304050704" pitchFamily="66" charset="0"/>
                      </a:endParaRPr>
                    </a:p>
                    <a:p>
                      <a:endParaRPr lang="fr-FR" dirty="0">
                        <a:solidFill>
                          <a:schemeClr val="tx1"/>
                        </a:solidFill>
                        <a:latin typeface="Dreaming Outloud Script Pro" panose="03050502040304050704" pitchFamily="66" charset="0"/>
                        <a:cs typeface="Dreaming Outloud Script Pro" panose="03050502040304050704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0884661"/>
                  </a:ext>
                </a:extLst>
              </a:tr>
            </a:tbl>
          </a:graphicData>
        </a:graphic>
      </p:graphicFrame>
      <p:pic>
        <p:nvPicPr>
          <p:cNvPr id="16" name="Image 15">
            <a:extLst>
              <a:ext uri="{FF2B5EF4-FFF2-40B4-BE49-F238E27FC236}">
                <a16:creationId xmlns:a16="http://schemas.microsoft.com/office/drawing/2014/main" id="{A44D9BF0-CAE1-F56E-94D8-9B443B76ED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48871" y="1223261"/>
            <a:ext cx="743778" cy="55023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7FE4AF4-36A6-B905-4CB0-461A19A75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17" y="2807181"/>
            <a:ext cx="5849166" cy="3696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422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FO10 – La lettre muette en fin de mots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231722"/>
            <a:ext cx="6216980" cy="289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Certains noms (ou adjectifs) se terminent à l’écrit par une lettre que l’on ne prononce pas :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c’est une LETTRE MUETTE.</a:t>
            </a:r>
            <a:endParaRPr lang="fr-FR" sz="1400" b="1" i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Ex: un enfant – un bord – petit…</a:t>
            </a: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Pour savoir comment écrire ce mot sans erreur, on peut :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Mettre le mot au féminin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peti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t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- peti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te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).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Dans ce cas, la lettre muette sert à former le féminin.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Trouver un mot de la même famille 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lait – laitier – laitière</a:t>
            </a: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Pour certains mots que tu ne connais pas, il sera nécessaire de vérifier dans le dictionnaire (ex : guépard)</a:t>
            </a:r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69569" y="4302444"/>
            <a:ext cx="6216980" cy="5128635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8606" y="4193847"/>
            <a:ext cx="620025" cy="431128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8C1D2B0-2E82-7BBB-CE09-541582E8FC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3472417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681A90D-E521-A7F2-B645-76A87F889D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409" y="4898292"/>
            <a:ext cx="5973299" cy="4403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334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21763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6114222" y="1161581"/>
            <a:ext cx="743778" cy="5502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F837F6-3C54-EB61-AC5B-A23E2E97E5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93" y="2201216"/>
            <a:ext cx="5847907" cy="4391963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885B8780-F8E1-ACD3-2774-8260C4126B29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FO10 – La lettre muette en fin de mots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3806766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57500" y="4532265"/>
            <a:ext cx="6109977" cy="5047944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FO12-1 –HOMOPHONE : ET – EST - ES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095611"/>
            <a:ext cx="6146619" cy="277855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mots « ET » et « EST » se prononcent de la même manière</a:t>
            </a: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mais ne s’écrivent pas pareil et ne veulent pas dire la même chose.</a:t>
            </a:r>
          </a:p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Les mots </a:t>
            </a: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ES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et </a:t>
            </a: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EST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sont le verbe ETRE conjugué au présent. Tu</a:t>
            </a:r>
            <a:r>
              <a:rPr lang="fr-FR" sz="14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es 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ou on/il/elle </a:t>
            </a:r>
            <a:r>
              <a:rPr lang="fr-FR" sz="14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est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Ils peuvent être remplacés par étais pour ES ou était pour EST. </a:t>
            </a:r>
          </a:p>
          <a:p>
            <a:pPr lvl="1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Karim est malade. Karim était malade.</a:t>
            </a:r>
          </a:p>
          <a:p>
            <a:pPr lvl="1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mot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ET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est un mot invariable qui dit ET PUIS. Il ajoute un élément à un mot.</a:t>
            </a:r>
          </a:p>
          <a:p>
            <a:pPr marL="615950" lvl="2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Karim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et Loïc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sont malades. Karim ainsi que Loïc sont malades.</a:t>
            </a:r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endParaRPr lang="fr-FR" sz="23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487" y="4398570"/>
            <a:ext cx="620025" cy="431128"/>
          </a:xfrm>
          <a:prstGeom prst="rect">
            <a:avLst/>
          </a:prstGeom>
        </p:spPr>
      </p:pic>
      <p:pic>
        <p:nvPicPr>
          <p:cNvPr id="6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159FFF26-DCC5-F02E-E56D-4E1627CCC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60" y="2427225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CA682A0-B860-7B37-1F9E-800D3BC7B1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497" y="5610492"/>
            <a:ext cx="4525006" cy="33532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C7335CC-02A8-FD3F-7CDD-AC3C42115CE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010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433078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Complète les phrases avec ET, ES ou EST : </a:t>
            </a: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Marc ……….. dans le salon.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Nous allons acheter des pommes ……… des poires. 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Nous rentrons………… nous fermons la porte.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Le cheval s’……….échappé.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Les garçons………. les filles sont assis sur les bancs.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6/ Tu ……. grand maintenant !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C13EC0B5-1444-5E4E-7C3C-24C885A72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FO12-1 –HOMOPHONE : ET – EST -ES</a:t>
            </a:r>
          </a:p>
        </p:txBody>
      </p:sp>
    </p:spTree>
    <p:extLst>
      <p:ext uri="{BB962C8B-B14F-4D97-AF65-F5344CB8AC3E}">
        <p14:creationId xmlns:p14="http://schemas.microsoft.com/office/powerpoint/2010/main" val="9350178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57500" y="4532265"/>
            <a:ext cx="6109977" cy="5047944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FO12-2 –HOMOPHONE : A - AS- À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187795"/>
            <a:ext cx="6146619" cy="28238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mots « A » et « À » se prononcent de la même manière mais ne ne s’écrivent pas pareil et ne veulent pas dire la même chose.</a:t>
            </a:r>
          </a:p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Les mot </a:t>
            </a: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sans accent ou </a:t>
            </a:r>
            <a:r>
              <a:rPr lang="fr-FR" sz="1400" dirty="0" err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lle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mot </a:t>
            </a: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AS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sont le verbe AVOIR conjugué au présent 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(ex :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Il ou elle a des billes. Tu as 8 ans)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Ils peuvent être remplacés par AVAIT ou AVAIS (au passé).</a:t>
            </a:r>
          </a:p>
          <a:p>
            <a:pPr lvl="1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Julie </a:t>
            </a:r>
            <a:r>
              <a:rPr lang="fr-FR" sz="1400" b="1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mal aux dents. Julie avait mal aux dents.</a:t>
            </a:r>
          </a:p>
          <a:p>
            <a:pPr lvl="1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mot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À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avec accent est un mot invariable (qui s’écrit toujours pareil). Il sert à préciser un lieu ou une personne.</a:t>
            </a:r>
          </a:p>
          <a:p>
            <a:pPr marL="444500" lvl="1" indent="-285750">
              <a:buFont typeface="Wingdings" panose="05000000000000000000" pitchFamily="2" charset="2"/>
              <a:buChar char="F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15950" lvl="2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Tom rentre </a:t>
            </a:r>
            <a:r>
              <a:rPr lang="fr-FR" sz="1400" b="1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à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la maison. Tu parles </a:t>
            </a:r>
            <a:r>
              <a:rPr lang="fr-FR" sz="1400" b="1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à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ta copine. </a:t>
            </a:r>
          </a:p>
          <a:p>
            <a:pPr marL="615950" lvl="2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 tu ne peux pas le remplacer par avait, c’est qu’il s’écrit À avec un accent.</a:t>
            </a:r>
          </a:p>
          <a:p>
            <a:pPr algn="l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487" y="4398570"/>
            <a:ext cx="620025" cy="431128"/>
          </a:xfrm>
          <a:prstGeom prst="rect">
            <a:avLst/>
          </a:prstGeom>
        </p:spPr>
      </p:pic>
      <p:pic>
        <p:nvPicPr>
          <p:cNvPr id="6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159FFF26-DCC5-F02E-E56D-4E1627CCC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59" y="2307592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14CACA0-5190-AE8E-50F9-0817635208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2" y="5205782"/>
            <a:ext cx="5594684" cy="4043335"/>
          </a:xfrm>
          <a:prstGeom prst="rect">
            <a:avLst/>
          </a:prstGeom>
        </p:spPr>
      </p:pic>
      <p:pic>
        <p:nvPicPr>
          <p:cNvPr id="9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59645108-7B21-43CE-388F-854547F24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998" y="3628249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A81F13A-3186-1250-6B51-FBAF58F044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7247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94063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Complète les phrases avec A, AS ou  À: </a:t>
            </a: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Zoe ….. Une amie …… coté de chez elle.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Il y ….. deux jumeaux …… ne pas confondre.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Elle …… peur de l’eau ……. l’océan. 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Le champion de titre ..….. une revanche ……. prendre.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Aujourd’hui, tu ……….. 8 ans.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2BE83FE9-EA8C-E8A2-FB33-68131CE2CBB1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>
              <a:lnSpc>
                <a:spcPct val="90000"/>
              </a:lnSpc>
              <a:spcBef>
                <a:spcPct val="0"/>
              </a:spcBef>
              <a:buNone/>
              <a:defRPr sz="2000"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fr-FR" dirty="0"/>
              <a:t>FO12-2 –HOMOPHONE : A - AS - À</a:t>
            </a:r>
          </a:p>
        </p:txBody>
      </p:sp>
    </p:spTree>
    <p:extLst>
      <p:ext uri="{BB962C8B-B14F-4D97-AF65-F5344CB8AC3E}">
        <p14:creationId xmlns:p14="http://schemas.microsoft.com/office/powerpoint/2010/main" val="4005370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57500" y="4532265"/>
            <a:ext cx="6109977" cy="5047944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FO12-3 –HOMOPHONE : SON - SONT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187795"/>
            <a:ext cx="6146619" cy="282384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mots « SON » et « SONT » se prononcent de la même manière mais ne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ne s’écrivent pas pareil et ne veulent pas dire la même chose.</a:t>
            </a:r>
          </a:p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Le mot </a:t>
            </a: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SONT 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est le verbe ETRE conjugué au présent 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(ex :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Ils sont à la piscine)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158750"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Il peut être remplacé par étaient (au passé).</a:t>
            </a:r>
          </a:p>
          <a:p>
            <a:pPr lvl="1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Julie et Eva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sont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chez le voisin.</a:t>
            </a:r>
          </a:p>
          <a:p>
            <a:pPr lvl="1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mot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SON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est un mot invariable. C’est un déterminant qui se met devant un nom. Il veut dire « à lui »</a:t>
            </a:r>
          </a:p>
          <a:p>
            <a:pPr marL="158750" lvl="1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Ex : Paul prend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son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instrument (à lui) pour le concert de ce soir.</a:t>
            </a:r>
          </a:p>
          <a:p>
            <a:pPr marL="615950" lvl="2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 tu ne peux pas le remplacer par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étaient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c’est qu’il s’écrit SON sans le T.</a:t>
            </a:r>
          </a:p>
          <a:p>
            <a:pPr algn="l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0487" y="4398570"/>
            <a:ext cx="620025" cy="431128"/>
          </a:xfrm>
          <a:prstGeom prst="rect">
            <a:avLst/>
          </a:prstGeom>
        </p:spPr>
      </p:pic>
      <p:pic>
        <p:nvPicPr>
          <p:cNvPr id="6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159FFF26-DCC5-F02E-E56D-4E1627CCC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59" y="2244247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59645108-7B21-43CE-388F-854547F24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58" y="3628249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4062E80-BDE2-3664-60F5-3AA4FC3E272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851"/>
          <a:stretch/>
        </p:blipFill>
        <p:spPr>
          <a:xfrm>
            <a:off x="914099" y="5350325"/>
            <a:ext cx="5372401" cy="383486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1DF9552-4771-B68F-F5D3-23546F27081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032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24841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Complète les phrases avec SON ou  SONT : </a:t>
            </a: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Les robots ………….. vivants !!!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Le facteur ouvre ……… sac.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Léa et ………… cousin se …………… battus?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Ces livres …………… à vous?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C’est ………… pantalon qui sèche sur le fil. </a:t>
            </a:r>
          </a:p>
          <a:p>
            <a:pPr algn="just">
              <a:lnSpc>
                <a:spcPct val="200000"/>
              </a:lnSpc>
            </a:pP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Invente une phrase avec SON et une phrase avec SONT. 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C9158AD-68BD-454D-ECB3-24161806C0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FO12-3 –HOMOPHONE : SON - SONT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394278-F6D5-B404-80EF-A8775CAC9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7718"/>
          <a:stretch/>
        </p:blipFill>
        <p:spPr bwMode="auto">
          <a:xfrm>
            <a:off x="480695" y="6636991"/>
            <a:ext cx="5877560" cy="22972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48956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E027D-E452-386C-E017-A520F5233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0733CDA0-3342-47CD-DD4E-034B3E6F8F4A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FO14 – Le pluriel des noms (-al), (-ail), (-ou)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89A65EB-B5A9-AE51-2151-9630A1D92877}"/>
              </a:ext>
            </a:extLst>
          </p:cNvPr>
          <p:cNvSpPr txBox="1"/>
          <p:nvPr/>
        </p:nvSpPr>
        <p:spPr>
          <a:xfrm>
            <a:off x="431800" y="1231722"/>
            <a:ext cx="6216980" cy="2677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La plupart des noms qui se terminent par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–al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au singulier deviennent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–aux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au pluriel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(ex: un chev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al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– des chev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aux)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; un journ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al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– des journ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aux).</a:t>
            </a:r>
          </a:p>
          <a:p>
            <a:endParaRPr lang="fr-FR" sz="1400" i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Les noms qui se terminent en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–ail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au singulier peuvent devenir au pluriel :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-AILS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un portail – des portails ; un épouvantail – des épouvantails)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-AUX pour ls mots : VITRAIL (vitraux)- BAIL – TRAVAIL – CORAIL – ÉMAIL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Les noms qui se terminent en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–OU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au singulier peuvent devenir au pluriel :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-OUS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un cou – des cous)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-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OUX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BIJOU (bijoux) – CAILLOU – GENOU- POU – JOUJOU - CHOU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C6C31FA-DD80-E423-BA69-78837BB4A71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B3C8A65F-8760-4480-7062-1852A6722BC0}"/>
              </a:ext>
            </a:extLst>
          </p:cNvPr>
          <p:cNvSpPr txBox="1">
            <a:spLocks/>
          </p:cNvSpPr>
          <p:nvPr/>
        </p:nvSpPr>
        <p:spPr>
          <a:xfrm>
            <a:off x="469569" y="4156290"/>
            <a:ext cx="6216980" cy="5011842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18BF5D5-5011-643A-1462-55518C0872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321" y="4087241"/>
            <a:ext cx="620025" cy="4311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FFBA03C-F477-9B1C-1897-57B1CAB62A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918" y="4675058"/>
            <a:ext cx="5430282" cy="420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023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309967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Ecris le pluriel des mots suivants en commençant par « Des »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Dreaming Outloud Pro" panose="03050502040302030504" pitchFamily="66" charset="0"/>
                <a:cs typeface="Dreaming Outloud Pro" panose="03050502040302030504" pitchFamily="66" charset="0"/>
              </a:rPr>
              <a:t>1/ un cheval		2/ le chandail		3/ un caillou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4/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Dreaming Outloud Pro" panose="03050502040302030504" pitchFamily="66" charset="0"/>
                <a:cs typeface="Dreaming Outloud Pro" panose="03050502040302030504" pitchFamily="66" charset="0"/>
              </a:rPr>
              <a:t>un bijou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		5/ un coucou		7/ l’épouvantail</a:t>
            </a:r>
            <a:r>
              <a:rPr lang="fr-FR" sz="14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	</a:t>
            </a: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6FADA3-3030-787F-C0C7-5AC96DE486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7718"/>
          <a:stretch/>
        </p:blipFill>
        <p:spPr bwMode="auto">
          <a:xfrm>
            <a:off x="548640" y="3189196"/>
            <a:ext cx="5877560" cy="229720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0F20C59-7690-E966-C165-5A4E577CD391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FO14 – Le pluriel des noms (-al), (-ail), (-ou)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23997550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21698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20 – La valeur de la lettre S 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12751" y="1361063"/>
            <a:ext cx="6216980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La lettre S se prononce [S] ou [Z]</a:t>
            </a:r>
          </a:p>
          <a:p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[S]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quand la lettre est en début de mot ou quand elle est entre une voyelle et une consonne</a:t>
            </a: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sac – rester</a:t>
            </a: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son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[Z]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quand la lettre est entre 2 voyelles 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chose – case 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		SINON j’écris 2 s (SS) pour faire 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[S] 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poisson</a:t>
            </a: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La lettre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peut être muette (ne se dit pas) quand  elle est à la fin de certains mots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radis – des petits chats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99434" y="4726838"/>
            <a:ext cx="6043613" cy="4946552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EFAB84A-D3A7-4371-EC9A-485B6EC8F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934" y="5929315"/>
            <a:ext cx="5896149" cy="3650894"/>
          </a:xfrm>
          <a:prstGeom prst="rect">
            <a:avLst/>
          </a:prstGeom>
        </p:spPr>
      </p:pic>
      <p:pic>
        <p:nvPicPr>
          <p:cNvPr id="27" name="Image 26">
            <a:extLst>
              <a:ext uri="{FF2B5EF4-FFF2-40B4-BE49-F238E27FC236}">
                <a16:creationId xmlns:a16="http://schemas.microsoft.com/office/drawing/2014/main" id="{1780B0E3-3DC1-326F-1963-94FA5CD68C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8606" y="4561126"/>
            <a:ext cx="620025" cy="43112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9AE683A-5295-DD96-5FE6-CE4AF5D51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571" y="3164640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7600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0C4A214B-CC77-5CC2-B6AC-772BA15408B8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FO20 – La lettre S – son [S]</a:t>
            </a:r>
            <a:endParaRPr lang="fr-FR" sz="2000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314244" y="1741293"/>
            <a:ext cx="6216980" cy="52014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Colorie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  <a:cs typeface="Dreaming Outloud Script Pro" panose="03050502040304050704" pitchFamily="66" charset="0"/>
              </a:rPr>
              <a:t> le mot en jaune, quand tu entends </a:t>
            </a:r>
            <a:r>
              <a:rPr lang="fr-FR" sz="1500" b="1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[S]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  <a:cs typeface="Dreaming Outloud Script Pro" panose="03050502040304050704" pitchFamily="66" charset="0"/>
              </a:rPr>
              <a:t>et en vert quand tu entends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</a:rPr>
              <a:t> </a:t>
            </a:r>
            <a:r>
              <a:rPr lang="fr-FR" sz="1500" b="1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[Z]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:</a:t>
            </a: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64969F3-6096-3E1C-28D7-C20DD15D06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232" y="3185866"/>
            <a:ext cx="5801535" cy="353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8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21698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FO21 – La lettre C – son [s] ou [k]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12751" y="1361063"/>
            <a:ext cx="6216980" cy="289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La lettre C se prononce [S] ou [k]</a:t>
            </a:r>
          </a:p>
          <a:p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[S]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quand la lettre est en devant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e, i, y</a:t>
            </a:r>
            <a:endParaRPr lang="fr-FR" sz="14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citron – cygne</a:t>
            </a: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son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[k]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quand la lettre est devant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a, o, u 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ou devant une consonne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cage – classe – cube</a:t>
            </a: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 Sinon il faut mettre une cédille pour entendre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[S]  devant a, o, u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façon - menaçant</a:t>
            </a: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[ʃ] (</a:t>
            </a:r>
            <a:r>
              <a:rPr lang="fr-FR" sz="1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)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quand le C est suivi du H. 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chat- cochon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99434" y="4726838"/>
            <a:ext cx="6043613" cy="4946552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A963EC0-B679-170D-D99D-B3A35DD532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34" y="5622245"/>
            <a:ext cx="5934903" cy="37629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76D94D0-93E3-DB64-5A9C-E03950C6B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53" y="4439640"/>
            <a:ext cx="620025" cy="742014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8345ECA7-2269-98EE-FA13-5EB8F0CF0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948071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3670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320510" y="1356283"/>
            <a:ext cx="6216980" cy="52014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Colorie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  <a:cs typeface="Dreaming Outloud Script Pro" panose="03050502040304050704" pitchFamily="66" charset="0"/>
              </a:rPr>
              <a:t> le mot en jaune, quand tu entends </a:t>
            </a:r>
            <a:r>
              <a:rPr lang="fr-FR" sz="1500" b="1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[S]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  <a:cs typeface="Dreaming Outloud Script Pro" panose="03050502040304050704" pitchFamily="66" charset="0"/>
              </a:rPr>
              <a:t>et en vert quand tu entends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</a:rPr>
              <a:t> </a:t>
            </a:r>
            <a:r>
              <a:rPr lang="fr-FR" sz="1500" b="1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[k]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:</a:t>
            </a: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6010273" y="1081166"/>
            <a:ext cx="743778" cy="5502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95BD8CC-E85F-8C18-192C-60AE96B8A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21698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O21 – La lettre C – son [S] ou [k]</a:t>
            </a:r>
            <a:endParaRPr lang="fr-FR" sz="20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3DDFA35-32C4-6006-D135-9E545E30E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2730924"/>
            <a:ext cx="5906324" cy="350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295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FO22 – La lettre G – son [g] ou [ʒ] (j)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12751" y="1361063"/>
            <a:ext cx="6216980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La lettre G se prononce [g] ou [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ʒ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] (j)</a:t>
            </a:r>
          </a:p>
          <a:p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ʒ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] (j)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quand la lettre est en devant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e, i, y </a:t>
            </a: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plumage – collège </a:t>
            </a: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son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[g]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quand la lettre est devant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a, o, u 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ou devant une consonne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glace – gâteau</a:t>
            </a: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	 Sinon j’ajoute un E après le G pour faire le son (j)</a:t>
            </a: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pigeon </a:t>
            </a: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99434" y="4450110"/>
            <a:ext cx="6043613" cy="4946552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BEFB47D-9531-8358-04F9-4F96459D9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78" y="5042768"/>
            <a:ext cx="5906324" cy="3848637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1513" y="4432104"/>
            <a:ext cx="620025" cy="431128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8E9F3527-147D-A0B9-D1EC-70E1497A0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743535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8635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314244" y="1741293"/>
            <a:ext cx="6216980" cy="52014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Colorie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  <a:cs typeface="Dreaming Outloud Script Pro" panose="03050502040304050704" pitchFamily="66" charset="0"/>
              </a:rPr>
              <a:t> le mot en jaune, quand tu entends </a:t>
            </a:r>
            <a:r>
              <a:rPr lang="fr-FR" sz="1500" b="1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[g]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  <a:cs typeface="Dreaming Outloud Script Pro" panose="03050502040304050704" pitchFamily="66" charset="0"/>
              </a:rPr>
              <a:t>et en vert quand tu entends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</a:rPr>
              <a:t> </a:t>
            </a:r>
            <a:r>
              <a:rPr lang="fr-FR" sz="1500" b="1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[j]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:</a:t>
            </a: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95BD8CC-E85F-8C18-192C-60AE96B8A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216980" cy="728309"/>
          </a:xfr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FO22 – La lettre 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G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son [g] ou [ʒ] (j)</a:t>
            </a:r>
            <a:endParaRPr lang="fr-FR" sz="20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5ACECF6-5B5C-C9CF-3C78-CFE496E05E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27" y="3195392"/>
            <a:ext cx="5877745" cy="351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350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FO23 – Le son [e] (é),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ez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(er),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ée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12751" y="1361063"/>
            <a:ext cx="6216980" cy="33547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 son (é) peut s’écrire :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1338" indent="-285750">
              <a:buFont typeface="Wingdings" panose="05000000000000000000" pitchFamily="2" charset="2"/>
              <a:buChar char="F"/>
            </a:pPr>
            <a:r>
              <a:rPr lang="fr-FR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–é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(E avec accent aigu) </a:t>
            </a: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éléphant – carré</a:t>
            </a: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	A la fin d’un mot, ce son peut s’écrire </a:t>
            </a: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</a:t>
            </a:r>
            <a:r>
              <a:rPr lang="fr-FR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er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(certains noms ou verbes à l’infinitif du 1</a:t>
            </a:r>
            <a:r>
              <a:rPr lang="fr-FR" sz="1400" b="1" u="sng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groupe)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pompier - jouer </a:t>
            </a: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</a:t>
            </a:r>
            <a:r>
              <a:rPr lang="fr-FR" b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ée</a:t>
            </a:r>
            <a:r>
              <a:rPr lang="fr-FR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(certains noms féminin)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allée – poignée – poupée</a:t>
            </a: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</a:t>
            </a:r>
            <a:r>
              <a:rPr lang="fr-FR" b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ez</a:t>
            </a:r>
            <a:r>
              <a:rPr lang="fr-FR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(certains noms ou verbes conjugués à la 2</a:t>
            </a:r>
            <a:r>
              <a:rPr lang="fr-FR" sz="1400" b="1" u="sng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personne du pluriel)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nez – vous dormez 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99434" y="4807346"/>
            <a:ext cx="6130297" cy="4698121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321" y="4591782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382588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460DAC4-27DE-6ED8-A5D1-547813F29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701" y="5407307"/>
            <a:ext cx="5527556" cy="3928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1971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314244" y="1741293"/>
            <a:ext cx="6216980" cy="7925246"/>
          </a:xfrm>
          <a:prstGeom prst="rect">
            <a:avLst/>
          </a:prstGeom>
          <a:noFill/>
          <a:ln w="63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Colorie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  <a:cs typeface="Dreaming Outloud Script Pro" panose="03050502040304050704" pitchFamily="66" charset="0"/>
              </a:rPr>
              <a:t> le mot en jaune, quand tu vois </a:t>
            </a:r>
            <a:r>
              <a:rPr lang="fr-FR" sz="1500" b="1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(é)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  <a:cs typeface="Dreaming Outloud Script Pro" panose="03050502040304050704" pitchFamily="66" charset="0"/>
              </a:rPr>
              <a:t>et en vert quand tu vois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Cursive standard" pitchFamily="2" charset="0"/>
              </a:rPr>
              <a:t> </a:t>
            </a:r>
            <a:r>
              <a:rPr lang="fr-FR" sz="1500" b="1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[er],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en bleu quand tu vois (</a:t>
            </a:r>
            <a:r>
              <a:rPr lang="fr-FR" sz="1500" dirty="0" err="1">
                <a:ln>
                  <a:solidFill>
                    <a:schemeClr val="tx1"/>
                  </a:solidFill>
                  <a:prstDash val="dash"/>
                </a:ln>
                <a:cs typeface="Dreaming Outloud Script Pro" panose="03050502040304050704" pitchFamily="66" charset="0"/>
              </a:rPr>
              <a:t>ez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), en gris les autres sons é – attention, il y a un intrus :</a:t>
            </a: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466E1802-E005-80C8-02BE-CCC7DB9A075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FO23 – Le son [e] (é),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ez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(er),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ée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  <p:graphicFrame>
        <p:nvGraphicFramePr>
          <p:cNvPr id="7" name="Tableau 7">
            <a:extLst>
              <a:ext uri="{FF2B5EF4-FFF2-40B4-BE49-F238E27FC236}">
                <a16:creationId xmlns:a16="http://schemas.microsoft.com/office/drawing/2014/main" id="{F4962C6A-2ED7-6615-C357-D52FB85986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5299780"/>
              </p:ext>
            </p:extLst>
          </p:nvPr>
        </p:nvGraphicFramePr>
        <p:xfrm>
          <a:off x="431800" y="3409950"/>
          <a:ext cx="6007101" cy="3086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2367">
                  <a:extLst>
                    <a:ext uri="{9D8B030D-6E8A-4147-A177-3AD203B41FA5}">
                      <a16:colId xmlns:a16="http://schemas.microsoft.com/office/drawing/2014/main" val="3884161307"/>
                    </a:ext>
                  </a:extLst>
                </a:gridCol>
                <a:gridCol w="2002367">
                  <a:extLst>
                    <a:ext uri="{9D8B030D-6E8A-4147-A177-3AD203B41FA5}">
                      <a16:colId xmlns:a16="http://schemas.microsoft.com/office/drawing/2014/main" val="3869549725"/>
                    </a:ext>
                  </a:extLst>
                </a:gridCol>
                <a:gridCol w="2002367">
                  <a:extLst>
                    <a:ext uri="{9D8B030D-6E8A-4147-A177-3AD203B41FA5}">
                      <a16:colId xmlns:a16="http://schemas.microsoft.com/office/drawing/2014/main" val="212018753"/>
                    </a:ext>
                  </a:extLst>
                </a:gridCol>
              </a:tblGrid>
              <a:tr h="771525"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chez 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électricité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rouler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4220470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poupée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cahier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assez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8176212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et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tigre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dernier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1584113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hérisson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vous jouez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café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938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24397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FO24 – Le son [ɛ] (è), (ai), (et),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ei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(e), (ê)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40366" y="1157863"/>
            <a:ext cx="6216980" cy="34163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 son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[ɛ]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peut s’écrire :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1338" indent="-285750">
              <a:buFont typeface="Wingdings" panose="05000000000000000000" pitchFamily="2" charset="2"/>
              <a:buChar char="F"/>
            </a:pPr>
            <a:r>
              <a:rPr lang="fr-FR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–è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(E avec accent grave) </a:t>
            </a: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ma mère – un siège</a:t>
            </a:r>
          </a:p>
          <a:p>
            <a:pPr marL="257175">
              <a:tabLst>
                <a:tab pos="361950" algn="l"/>
              </a:tabLst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–ê</a:t>
            </a:r>
            <a:r>
              <a:rPr lang="fr-FR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(E avec accent circonflexe)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fête - crêpe</a:t>
            </a: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–et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(le son est à la fin du mot)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poignet - chalet</a:t>
            </a: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–ai </a:t>
            </a:r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anniversaire – maire</a:t>
            </a: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6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</a:t>
            </a:r>
            <a:r>
              <a:rPr lang="fr-FR" sz="1600" b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ei</a:t>
            </a:r>
            <a:r>
              <a:rPr lang="fr-FR" sz="16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pleine - neige</a:t>
            </a:r>
          </a:p>
          <a:p>
            <a:pPr marL="542925" indent="-285750">
              <a:buFont typeface="Wingdings" panose="05000000000000000000" pitchFamily="2" charset="2"/>
              <a:buChar char="F"/>
              <a:tabLst>
                <a:tab pos="361950" algn="l"/>
              </a:tabLst>
            </a:pPr>
            <a:r>
              <a:rPr lang="fr-FR" sz="16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–e lorsque le son est devant 2 consonnes identiques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renne - chouette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40366" y="4804946"/>
            <a:ext cx="6130297" cy="4732754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621" y="4737436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3100" y="2242888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E2C328D-4E68-73E4-276E-44F514F550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012" y="5340097"/>
            <a:ext cx="4936674" cy="4159503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456E93E6-F01B-E0F4-F60F-1ACCB6C00D2C}"/>
              </a:ext>
            </a:extLst>
          </p:cNvPr>
          <p:cNvSpPr/>
          <p:nvPr/>
        </p:nvSpPr>
        <p:spPr>
          <a:xfrm>
            <a:off x="660400" y="5803900"/>
            <a:ext cx="5524500" cy="431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018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314244" y="1741293"/>
            <a:ext cx="6216980" cy="52014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4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		     è – </a:t>
            </a:r>
            <a:r>
              <a:rPr lang="fr-FR" sz="1400" dirty="0" err="1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ei</a:t>
            </a:r>
            <a:r>
              <a:rPr lang="fr-FR" sz="14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– et – ê – e - ai</a:t>
            </a: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latin typeface="Cursive standard" pitchFamily="2" charset="0"/>
              <a:cs typeface="Dreaming Outloud Script Pro" panose="03050502040304050704" pitchFamily="66" charset="0"/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D9F8B72-72E0-1F17-1877-0214BFF7BD16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FO24 – Le son [ɛ] (è), (ai), (et),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ei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(e), (ê)</a:t>
            </a:r>
            <a:endParaRPr lang="fr-FR" sz="2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EAE0EAC-B517-C0B4-7554-9A498BF38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21" y="5190049"/>
            <a:ext cx="5763429" cy="15527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2BECF662-ACF1-0B28-A296-336B37AFA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404" y="2576494"/>
            <a:ext cx="1009791" cy="257211"/>
          </a:xfrm>
          <a:prstGeom prst="rect">
            <a:avLst/>
          </a:prstGeom>
        </p:spPr>
      </p:pic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B9E060A5-612C-F797-36D2-7AA6E67897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5086109"/>
              </p:ext>
            </p:extLst>
          </p:nvPr>
        </p:nvGraphicFramePr>
        <p:xfrm>
          <a:off x="431800" y="3108822"/>
          <a:ext cx="6007101" cy="1543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2367">
                  <a:extLst>
                    <a:ext uri="{9D8B030D-6E8A-4147-A177-3AD203B41FA5}">
                      <a16:colId xmlns:a16="http://schemas.microsoft.com/office/drawing/2014/main" val="3884161307"/>
                    </a:ext>
                  </a:extLst>
                </a:gridCol>
                <a:gridCol w="2002367">
                  <a:extLst>
                    <a:ext uri="{9D8B030D-6E8A-4147-A177-3AD203B41FA5}">
                      <a16:colId xmlns:a16="http://schemas.microsoft.com/office/drawing/2014/main" val="3869549725"/>
                    </a:ext>
                  </a:extLst>
                </a:gridCol>
                <a:gridCol w="2002367">
                  <a:extLst>
                    <a:ext uri="{9D8B030D-6E8A-4147-A177-3AD203B41FA5}">
                      <a16:colId xmlns:a16="http://schemas.microsoft.com/office/drawing/2014/main" val="212018753"/>
                    </a:ext>
                  </a:extLst>
                </a:gridCol>
              </a:tblGrid>
              <a:tr h="771525"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p……….ne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fur……....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col……...re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1584113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p……….</a:t>
                      </a:r>
                      <a:r>
                        <a:rPr lang="fr-FR" sz="3200" b="0" dirty="0" err="1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lle</a:t>
                      </a:r>
                      <a:endParaRPr lang="fr-FR" sz="3200" b="0" dirty="0">
                        <a:solidFill>
                          <a:schemeClr val="tx1"/>
                        </a:solidFill>
                        <a:latin typeface="Cursive standard" pitchFamily="2" charset="0"/>
                        <a:cs typeface="Dreaming Outloud Script Pro" panose="03050502040304050704" pitchFamily="66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m………s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200" b="0" dirty="0">
                          <a:solidFill>
                            <a:schemeClr val="tx1"/>
                          </a:solidFill>
                          <a:latin typeface="Cursive standard" pitchFamily="2" charset="0"/>
                          <a:cs typeface="Dreaming Outloud Script Pro" panose="03050502040304050704" pitchFamily="66" charset="0"/>
                        </a:rPr>
                        <a:t>f…….te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3938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27878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FO25 – Le M devant M-B-P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284863"/>
            <a:ext cx="6216980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 son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[ɑ̃]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généralement : -AN ou -EN (ex: viande), le son [ɛ̃] s’écrit généralement : -IN (ex : jardin) et le son [ɔ̃] s’écrit généralement -ON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2/ MAIS 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Devant les consonnes M-B-P, ces sons transforment le –N en –M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an - </a:t>
            </a:r>
            <a:r>
              <a:rPr lang="fr-FR" sz="1400" i="1" dirty="0" err="1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am</a:t>
            </a: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: une chambre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en - </a:t>
            </a:r>
            <a:r>
              <a:rPr lang="fr-FR" sz="1400" i="1" dirty="0" err="1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em</a:t>
            </a: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: emporter 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in - </a:t>
            </a:r>
            <a:r>
              <a:rPr lang="fr-FR" sz="1400" i="1" dirty="0" err="1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im</a:t>
            </a: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: timbre </a:t>
            </a:r>
          </a:p>
          <a:p>
            <a:pPr marL="257175">
              <a:tabLst>
                <a:tab pos="361950" algn="l"/>
              </a:tabLst>
            </a:pPr>
            <a:r>
              <a:rPr lang="fr-FR" sz="1400" i="1" dirty="0">
                <a:solidFill>
                  <a:srgbClr val="0070C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on - om : pompier</a:t>
            </a: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57175">
              <a:tabLst>
                <a:tab pos="361950" algn="l"/>
              </a:tabLst>
            </a:pPr>
            <a:endParaRPr lang="fr-FR" sz="1400" i="1" dirty="0">
              <a:solidFill>
                <a:srgbClr val="0070C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40366" y="4804946"/>
            <a:ext cx="6130297" cy="4732754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621" y="4737436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057723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EDEF53C-339A-798B-305D-25CB00A3C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84" y="5399327"/>
            <a:ext cx="5734850" cy="397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910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314244" y="1741293"/>
            <a:ext cx="6216980" cy="5201424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Complète ces mots avec –m ou –n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:</a:t>
            </a: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8D7D09C-780A-716D-0AFC-78A9ADC2D91C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FO25 – Le M devant M-B-P</a:t>
            </a:r>
            <a:endParaRPr lang="fr-FR" sz="2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31A78BC-F53A-141F-E28A-746972940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127" y="3128708"/>
            <a:ext cx="5877745" cy="364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01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FO26 – Le son [j]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ill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ouil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(y),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euille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284863"/>
            <a:ext cx="6216980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 son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[j] (il, </a:t>
            </a:r>
            <a:r>
              <a:rPr lang="fr-FR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ill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)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généralement : 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-ILL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(ex: poulailler, papillon)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ou -ILLE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:gentille, vanille) quand le son est à la fin du mot féminin 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–IL quand le son est à la fin du mot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soleil, pareil)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-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I quand le son [j] est entre une consonne et une voyelle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papier, lumière) 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Y généralement entre 2 voyelles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joyeux, appuyer) mais dans certains cas, on écrira –</a:t>
            </a:r>
            <a:r>
              <a:rPr lang="fr-FR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ill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(ex : maillot)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-OUIL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fenouil)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-EUIL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chevreuil)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-EUILLE avec le mot « feuille »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(ex: feuille)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Je peux me servir du dictionnaire pour trouver comment écrire le son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40366" y="4495800"/>
            <a:ext cx="6121731" cy="5156200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3537" y="4468815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67" y="3969952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7623B6C-F5F5-BD33-F9CA-98CE280260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699" y="5037235"/>
            <a:ext cx="6003297" cy="4551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2242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540800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Lie le corpus de mot à voix haute et repère les sons (i), (</a:t>
            </a:r>
            <a:r>
              <a:rPr lang="fr-FR" sz="1500" dirty="0" err="1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ill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), (y), (</a:t>
            </a:r>
            <a:r>
              <a:rPr lang="fr-FR" sz="1500" dirty="0" err="1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euille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)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:</a:t>
            </a: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16E23CD-DE97-6D8F-6A50-67B2C4059871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FO26 – Le son [j]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ill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ouil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(y),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euille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27AF5CAD-ADD1-3740-7407-86A881A8E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965" y="2430713"/>
            <a:ext cx="5586650" cy="6195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553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FO27 – Le son [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wa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oi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 et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oin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508151"/>
            <a:ext cx="6216980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fr-FR" sz="1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wa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: 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-OI (ex: roi, doigt, choix)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Moins souvent : -OY (ex : joyeux). 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le son (</a:t>
            </a:r>
            <a:r>
              <a:rPr lang="fr-FR" sz="1400" b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oin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)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: 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-OIN (ex : foin)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Je peux me servir du dictionnaire pour trouver comment écrire le son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40366" y="4899942"/>
            <a:ext cx="6121731" cy="4752057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621" y="4737436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66" y="2878231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388780D6-4B6B-7672-78C3-39E8F5FD4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8862" y="5282463"/>
            <a:ext cx="4102855" cy="4343525"/>
          </a:xfrm>
          <a:prstGeom prst="rect">
            <a:avLst/>
          </a:prstGeom>
        </p:spPr>
      </p:pic>
      <p:pic>
        <p:nvPicPr>
          <p:cNvPr id="1026" name="Picture 2" descr="Résultat d’images pour foin dessin">
            <a:extLst>
              <a:ext uri="{FF2B5EF4-FFF2-40B4-BE49-F238E27FC236}">
                <a16:creationId xmlns:a16="http://schemas.microsoft.com/office/drawing/2014/main" id="{5F230C52-E2A5-9D6B-5956-1F7DBA38F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6040" y="2361733"/>
            <a:ext cx="669679" cy="57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ésultat d’images pour roi dessin">
            <a:extLst>
              <a:ext uri="{FF2B5EF4-FFF2-40B4-BE49-F238E27FC236}">
                <a16:creationId xmlns:a16="http://schemas.microsoft.com/office/drawing/2014/main" id="{F77DACF7-463F-5CC1-B9C9-A8D3385037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43"/>
          <a:stretch/>
        </p:blipFill>
        <p:spPr bwMode="auto">
          <a:xfrm>
            <a:off x="2664068" y="1132597"/>
            <a:ext cx="445150" cy="817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26827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294578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Lis les syllabes, mots et phrases et repère le son (</a:t>
            </a:r>
            <a:r>
              <a:rPr lang="fr-FR" sz="1500" dirty="0" err="1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oi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)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:</a:t>
            </a: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C81F25-D811-8F0B-604E-6852D1D9F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61" y="2479221"/>
            <a:ext cx="5666881" cy="6979836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3C31240F-E2FE-6C02-BA70-A360A025664F}"/>
              </a:ext>
            </a:extLst>
          </p:cNvPr>
          <p:cNvSpPr txBox="1">
            <a:spLocks/>
          </p:cNvSpPr>
          <p:nvPr/>
        </p:nvSpPr>
        <p:spPr>
          <a:xfrm>
            <a:off x="431800" y="262240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FO27 – Le son [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wa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oi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 et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oin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8175512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FO28 – Le son [</a:t>
            </a:r>
            <a:r>
              <a:rPr lang="fr-FR" sz="20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̃ɔ̃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(on) et (om)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508151"/>
            <a:ext cx="6216980" cy="16004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̃ɔ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: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-ON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(ex: donjon)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-OM : souviens-toi DEVANT M-B-P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ombre, pompon). 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Je peux me servir du dictionnaire pour trouver comment écrire le son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31800" y="3645792"/>
            <a:ext cx="6121731" cy="5402515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302" y="3498714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692867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82595A-1139-5462-15D5-DB9E29A20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25" y="4247043"/>
            <a:ext cx="5773479" cy="4693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87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510022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Lis le texte et repère le son (on)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:</a:t>
            </a: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0670443B-4B61-1652-4C39-D52358C1FA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53" y="2619856"/>
            <a:ext cx="5991447" cy="3558888"/>
          </a:xfrm>
          <a:prstGeom prst="rect">
            <a:avLst/>
          </a:prstGeom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E6E05942-2FE7-350C-89D8-3E83C49391B9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FO28 – Le son [</a:t>
            </a:r>
            <a:r>
              <a:rPr lang="fr-FR" sz="20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̃ɔ̃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(on) et (om)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7587668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FO29 – Le son [</a:t>
            </a:r>
            <a:r>
              <a:rPr lang="fr-FR" sz="20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̃</a:t>
            </a:r>
            <a:r>
              <a:rPr lang="fr-F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ɑ̃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(an),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am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(en),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em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508151"/>
            <a:ext cx="6216980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̃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ɑ̃]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: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-AN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(ex: danger, boulanger)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Mais -AM : souviens-toi DEVANT M-B-P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ampoule, ambulance). 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-EN (ex : entonnoir) 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Mais –EM DEVANT M-B-P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emporter)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Je peux me servir du dictionnaire pour trouver comment écrire le son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31800" y="3645792"/>
            <a:ext cx="6121731" cy="5402515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302" y="3498714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889851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6248C60-73CD-A1BC-20B9-A5715B1F7E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071" y="4214499"/>
            <a:ext cx="5890437" cy="4735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269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510022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Lis le texte et repère le son (an), (en), (</a:t>
            </a:r>
            <a:r>
              <a:rPr lang="fr-FR" sz="1500" dirty="0" err="1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em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), (</a:t>
            </a:r>
            <a:r>
              <a:rPr lang="fr-FR" sz="1500" dirty="0" err="1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am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Cursive standard" pitchFamily="2" charset="0"/>
                <a:cs typeface="Dreaming Outloud Script Pro" panose="03050502040304050704" pitchFamily="66" charset="0"/>
              </a:rPr>
              <a:t>)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:</a:t>
            </a: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BE577C9-19C5-4806-B9EF-9FE0085886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475"/>
          <a:stretch/>
        </p:blipFill>
        <p:spPr>
          <a:xfrm>
            <a:off x="450702" y="2648876"/>
            <a:ext cx="5975498" cy="3374049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D1B6666-CBBE-AD0A-7315-E3B705216A3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FO29 – Le son [</a:t>
            </a:r>
            <a:r>
              <a:rPr lang="fr-FR" sz="20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̃</a:t>
            </a:r>
            <a:r>
              <a:rPr lang="fr-F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ɑ̃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(an),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am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(en),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em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326277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FO30 – Le son [</a:t>
            </a:r>
            <a:r>
              <a:rPr lang="fr-F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(o), (au), (eau)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508151"/>
            <a:ext cx="6216980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̃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: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-O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(ex: robot, opéra, gros)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-AU (ex : autre, sauter) et aussi pour le pluriel des mots en -al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cheval -chevaux). 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-EAU pour le son généralement en fin de mot (ex : râteau, eau, seau))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Je peux me servir du dictionnaire pour trouver comment écrire le son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31800" y="3645792"/>
            <a:ext cx="6121731" cy="5522341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302" y="3498714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2889851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850D3E3-949B-6F57-BC5D-61393470B3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800" y="4092619"/>
            <a:ext cx="6121732" cy="4955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9120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063746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B72001A-0BA5-7979-BBF2-76C9B5373628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FO30 – Le son [</a:t>
            </a:r>
            <a:r>
              <a:rPr lang="fr-F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(o), (au), (eau)</a:t>
            </a:r>
            <a:endParaRPr lang="fr-FR" sz="2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2BAAF16-34A4-0C45-0584-9502A1F8AA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22"/>
          <a:stretch/>
        </p:blipFill>
        <p:spPr>
          <a:xfrm>
            <a:off x="565452" y="2241937"/>
            <a:ext cx="5860748" cy="432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7564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FO31 – Le son [</a:t>
            </a:r>
            <a:r>
              <a:rPr lang="fr-F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œ̃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(un), (um), et </a:t>
            </a:r>
            <a:r>
              <a:rPr lang="fr-F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[ɛ̃] 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(in),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ain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508151"/>
            <a:ext cx="6216980" cy="289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[̃̃ œ̃]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: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-UN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(ex: un, brun, aucun)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-UM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parfum, lumbago)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2/ 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[̃ ɛ̃]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: </a:t>
            </a:r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-IN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jardin, matin)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-IM, souviens-toi M devant M-B-P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timbre, impoli, imprudent, imbuvable)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-AIN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pain, grain)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-AIM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daim, faim)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-EIN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peintre, teindre)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Je peux me servir du dictionnaire pour trouver comment écrire le son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31800" y="4486275"/>
            <a:ext cx="6216980" cy="5295900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3193" y="4455225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3990073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0C3FFEB-7C9E-37B4-29A9-6C457D9AE7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073" y="4855302"/>
            <a:ext cx="5880133" cy="486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89589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063746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FA4954D2-C4E0-20F9-42FA-EBBA66CE61B3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FO31 – Le son [</a:t>
            </a:r>
            <a:r>
              <a:rPr lang="fr-F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œ̃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(un), (um), et </a:t>
            </a:r>
            <a:r>
              <a:rPr lang="fr-F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[ɛ̃] 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(in),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ain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57E24D0-F5CF-4EE4-C152-09E9B7579A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289" y="2016409"/>
            <a:ext cx="5614001" cy="431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1290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FO32 – Le son [</a:t>
            </a:r>
            <a:r>
              <a:rPr lang="fr-F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(ou)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117422"/>
            <a:ext cx="6216980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1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/ Le son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[̃u]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: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plus souvent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-OU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(ex: loup, cou, genou)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-où pour exprimer un lieu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où vas-tu?)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-OO,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notamment pour les mots anglais mais pas QUE!  (ex : football, cool, igloo)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Je peux me servir du dictionnaire pour trouver comment écrire le son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31800" y="3492678"/>
            <a:ext cx="6216980" cy="5822772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780" y="3386383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08" y="2752039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AA46400-F9BF-43CC-FCBF-188B3CF26A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065" y="3982071"/>
            <a:ext cx="5886450" cy="480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7578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063746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B1CD781-4B5D-F440-6D7F-69E097C8F88B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FO32 – Le son [</a:t>
            </a:r>
            <a:r>
              <a:rPr lang="fr-FR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u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] (ou)</a:t>
            </a:r>
            <a:endParaRPr lang="fr-FR" sz="20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A4C1B2D4-66C0-58A5-90A5-83C56B1B9F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72" y="2016409"/>
            <a:ext cx="5343055" cy="4315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7404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552AB4D-D8C1-2C9C-0A21-67ED8EFAF90D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FO33 – Le son [ø] (eu)</a:t>
            </a:r>
            <a:endParaRPr lang="fr-FR" sz="200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117422"/>
            <a:ext cx="6216980" cy="18158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1/ Le son [ø]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s’écrit :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plus souvent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-EU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(ex: neuf, heure)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-OEU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</a:t>
            </a:r>
            <a:r>
              <a:rPr lang="fr-FR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oeuf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fr-FR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coeur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-OE (souvent devant le –i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œil, )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Je peux me servir du dictionnaire pour trouver comment écrire le son !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D845CD99-6EB2-B346-BCB6-F22A10489F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566" r="8781"/>
          <a:stretch/>
        </p:blipFill>
        <p:spPr>
          <a:xfrm>
            <a:off x="5976037" y="737867"/>
            <a:ext cx="742594" cy="540600"/>
          </a:xfrm>
          <a:prstGeom prst="rect">
            <a:avLst/>
          </a:prstGeom>
        </p:spPr>
      </p:pic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31800" y="3492678"/>
            <a:ext cx="6216980" cy="5822772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8780" y="3386383"/>
            <a:ext cx="620025" cy="431128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882473-D51C-7641-3D7F-7397BD450F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08" y="2752039"/>
            <a:ext cx="452901" cy="39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07B45AE-FAED-E49D-8A30-D8B4D910A5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08" y="4262410"/>
            <a:ext cx="6085284" cy="490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9154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063746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466176"/>
            <a:ext cx="743778" cy="55023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2DAA3B9-2D14-A39E-F648-0A4A3B6A4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15" y="2040893"/>
            <a:ext cx="5441110" cy="4394467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BA00DAD7-2AFD-D7A4-C736-D4A45DC48B14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216980" cy="728309"/>
          </a:xfrm>
          <a:prstGeom prst="rect">
            <a:avLst/>
          </a:prstGeom>
          <a:pattFill prst="pct25">
            <a:fgClr>
              <a:srgbClr val="FF66FF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FO33 – Le son [ø] (eu),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), (</a:t>
            </a:r>
            <a:r>
              <a:rPr lang="fr-FR" sz="20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oo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8602590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57500" y="4532265"/>
            <a:ext cx="6109977" cy="5047944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FG01–LA PHRASE – FORME NEGATIVE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095611"/>
            <a:ext cx="6146619" cy="277855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Une phrase affirmative 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indique une action qui se fait. 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On peut la commencer par OUI. 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je sors aujourd’hui.</a:t>
            </a:r>
          </a:p>
          <a:p>
            <a:pPr marL="158750"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Une phrase négative 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indique une action qui ne se fait pas. 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On peut la commencer par NON.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former une phrase négative, on ajoute deux mots NE…..PAS, NE……PLUS, NE….JAMAIS.</a:t>
            </a:r>
          </a:p>
          <a:p>
            <a:pPr marL="158750" lvl="1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Ex : je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ne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sors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pas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aujourd’hui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158750" lvl="1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endParaRPr lang="fr-FR" sz="23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263" y="1095611"/>
            <a:ext cx="882062" cy="5713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487" y="4398570"/>
            <a:ext cx="620025" cy="431128"/>
          </a:xfrm>
          <a:prstGeom prst="rect">
            <a:avLst/>
          </a:prstGeom>
        </p:spPr>
      </p:pic>
      <p:pic>
        <p:nvPicPr>
          <p:cNvPr id="6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159FFF26-DCC5-F02E-E56D-4E1627CCC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91" y="1483932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29599E6E-3ACE-265A-F981-1D0B77D894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391" y="2055231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B31A750-1C57-57BD-8632-C333EF0BF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020" y="5546314"/>
            <a:ext cx="4906060" cy="3019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5484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24841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Entoure les mots de négation : </a:t>
            </a: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Les élèves ne sont pas à l’école.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Elle ne voit pas l’araignée.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Le fantôme ne fait pas peur.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Le guide n’est plus avec eux.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Manon ne pleure jamais.</a:t>
            </a:r>
          </a:p>
          <a:p>
            <a:pPr algn="just">
              <a:lnSpc>
                <a:spcPct val="200000"/>
              </a:lnSpc>
            </a:pP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Invente une phrase négative. 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394278-F6D5-B404-80EF-A8775CAC9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7718"/>
          <a:stretch/>
        </p:blipFill>
        <p:spPr bwMode="auto">
          <a:xfrm>
            <a:off x="480695" y="6636991"/>
            <a:ext cx="5877560" cy="229720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2EBD088C-0082-6EB1-110C-D90D477E5C30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FG01 –LA PHRASE – FORME NEGATIVE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84DB001-65EE-F7CC-27BE-D73320B779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05" y="2420279"/>
            <a:ext cx="285790" cy="257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701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94143" y="5272155"/>
            <a:ext cx="6032500" cy="4380245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FG03 – La phrase - ponctuation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31800" y="1213912"/>
            <a:ext cx="6105783" cy="39468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2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signes de ponctuation se placent :</a:t>
            </a:r>
          </a:p>
          <a:p>
            <a:pPr algn="l"/>
            <a:endParaRPr lang="fr-FR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fr-FR" sz="22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la fin d’une phrase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point .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termine des phrases qui donnent une information, déclarent quelque chose (ce sont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phrases déclaratives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).</a:t>
            </a:r>
          </a:p>
          <a:p>
            <a:pPr lvl="1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point d’interrogation ?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termine des phrases qui posent des questions (ce sont les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phrases interrogatives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).</a:t>
            </a:r>
          </a:p>
          <a:p>
            <a:pPr lvl="1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point d’exclamation !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termine des phrases qui expriment une émotion, la surprise, la peur, l’énervement ou un ordre (ce sont les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phrases exclamatives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  <a:p>
            <a:pPr lvl="1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points de suspension ...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terminent des phrases inachevées, qui restent en suspens.</a:t>
            </a:r>
          </a:p>
          <a:p>
            <a:pPr lvl="1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fr-FR" sz="22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 l’intérieur d’une phrase 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r-FR" sz="2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 virgule ,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sépare des groupes de mots.</a:t>
            </a:r>
          </a:p>
          <a:p>
            <a:pPr lvl="1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deux points : servent souvent à présenter une liste ou une explication.</a:t>
            </a:r>
          </a:p>
          <a:p>
            <a:pPr lvl="1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tiret - et les guillemets «  » sont utilisés quand on fait parler quelqu’un.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88C758-D594-8D36-6513-1F7E28B805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229"/>
          <a:stretch/>
        </p:blipFill>
        <p:spPr>
          <a:xfrm>
            <a:off x="524989" y="5776797"/>
            <a:ext cx="5958362" cy="367458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27AE3DD-140B-1932-66CA-82763D08D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46" y="5272155"/>
            <a:ext cx="620025" cy="43112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151" y="966365"/>
            <a:ext cx="1000480" cy="64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632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FG03– La phrase - ponctuation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10991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Colorie les points des phrases en rouge, en bleu les points d’exclamation, en vert les points d’interrogation, en orange les points de suspension, et en violet les virgules.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Petite sœur Li court, court... Mais soudain, un canard sauvage se pose devant elle : </a:t>
            </a:r>
          </a:p>
          <a:p>
            <a:pPr algn="just">
              <a:lnSpc>
                <a:spcPct val="15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« Petite sœur Li, petite sœur Li, j’ai faim! »</a:t>
            </a:r>
          </a:p>
          <a:p>
            <a:pPr algn="just">
              <a:lnSpc>
                <a:spcPct val="15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Comment un canard peut-il être capable de parler ? Surprise, elle lui offre une petite poignée de riz et le canard s’envole en lui disant « merci ».</a:t>
            </a: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CE2 : reste –t-il des signes de ponctuation? Lesquels ?</a:t>
            </a: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7EA180CB-F339-E3ED-4659-7DE622EB632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416" y="2048330"/>
            <a:ext cx="548005" cy="56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3">
            <a:extLst>
              <a:ext uri="{FF2B5EF4-FFF2-40B4-BE49-F238E27FC236}">
                <a16:creationId xmlns:a16="http://schemas.microsoft.com/office/drawing/2014/main" id="{7D07423A-249E-770D-3C31-81FA328D64A0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255" y="5337335"/>
            <a:ext cx="548005" cy="56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9E26B1D-4A2F-A36C-C531-29EFACD8D52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7718"/>
          <a:stretch/>
        </p:blipFill>
        <p:spPr bwMode="auto">
          <a:xfrm>
            <a:off x="431800" y="5949431"/>
            <a:ext cx="5877560" cy="22972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550413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92222" y="3877965"/>
            <a:ext cx="6032500" cy="5128635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FG04– La phrase - généralités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3262" y="1178239"/>
            <a:ext cx="1298393" cy="84095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CCF14C-20B7-5FF6-8A3D-5C6E7C1A93A9}"/>
              </a:ext>
            </a:extLst>
          </p:cNvPr>
          <p:cNvSpPr txBox="1"/>
          <p:nvPr/>
        </p:nvSpPr>
        <p:spPr>
          <a:xfrm>
            <a:off x="442161" y="1428508"/>
            <a:ext cx="6032500" cy="22159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Une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phrase</a:t>
            </a:r>
            <a:r>
              <a:rPr lang="fr-FR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est une suite de mots qui a du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sens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Elle raconte quelque chose. L’ordre des mots est important.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La phrase commence toujours par une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majuscule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Elle se termine par un </a:t>
            </a:r>
            <a:r>
              <a:rPr lang="fr-F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point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( . / ! / ? / … )</a:t>
            </a:r>
          </a:p>
          <a:p>
            <a:endParaRPr lang="fr-FR" sz="1200" dirty="0"/>
          </a:p>
          <a:p>
            <a:endParaRPr lang="fr-FR" sz="1200" dirty="0"/>
          </a:p>
          <a:p>
            <a:r>
              <a:rPr lang="fr-FR" dirty="0"/>
              <a:t>Ex. : </a:t>
            </a:r>
            <a:r>
              <a:rPr lang="fr-FR" b="1" dirty="0">
                <a:latin typeface="Cursive standard" pitchFamily="2" charset="0"/>
              </a:rPr>
              <a:t>L</a:t>
            </a:r>
            <a:r>
              <a:rPr lang="fr-FR" dirty="0">
                <a:latin typeface="Cursive standard" pitchFamily="2" charset="0"/>
              </a:rPr>
              <a:t>a maitresse est en retard</a:t>
            </a:r>
            <a:r>
              <a:rPr lang="fr-FR" b="1" dirty="0">
                <a:latin typeface="Cursive standard" pitchFamily="2" charset="0"/>
              </a:rPr>
              <a:t>.</a:t>
            </a:r>
          </a:p>
          <a:p>
            <a:pPr algn="just"/>
            <a:endParaRPr lang="fr-FR" sz="12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24F39F0D-C56A-5FA4-DC9A-CDCEECD179EE}"/>
              </a:ext>
            </a:extLst>
          </p:cNvPr>
          <p:cNvCxnSpPr/>
          <p:nvPr/>
        </p:nvCxnSpPr>
        <p:spPr>
          <a:xfrm>
            <a:off x="2931583" y="5839249"/>
            <a:ext cx="1685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91BE510-95CC-D9B0-4261-6B030BAB15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253" y="3759725"/>
            <a:ext cx="533049" cy="431128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9F9A2235-25E1-3768-68B3-108AB6371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63" y="4680458"/>
            <a:ext cx="5752214" cy="3820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881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FG04 – La phrase - généralités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72519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1B1D5C6-D8C6-8B95-7DE8-98F9C9B5A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44" y="2139957"/>
            <a:ext cx="5020376" cy="255305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904543D4-79E9-FC85-D6DC-A3BA290021A5}"/>
              </a:ext>
            </a:extLst>
          </p:cNvPr>
          <p:cNvSpPr txBox="1"/>
          <p:nvPr/>
        </p:nvSpPr>
        <p:spPr>
          <a:xfrm>
            <a:off x="989967" y="4893953"/>
            <a:ext cx="5512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Script cole" pitchFamily="2" charset="0"/>
              </a:rPr>
              <a:t>Coche les phrases correctement écrites et entoure les erreurs dans les autres.</a:t>
            </a:r>
          </a:p>
        </p:txBody>
      </p:sp>
      <p:pic>
        <p:nvPicPr>
          <p:cNvPr id="27" name="Picture 2">
            <a:extLst>
              <a:ext uri="{FF2B5EF4-FFF2-40B4-BE49-F238E27FC236}">
                <a16:creationId xmlns:a16="http://schemas.microsoft.com/office/drawing/2014/main" id="{4B2B3512-0F2A-824D-7796-15EE5AF9F172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800" y="4837915"/>
            <a:ext cx="558165" cy="554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à coins arrondis 17">
            <a:extLst>
              <a:ext uri="{FF2B5EF4-FFF2-40B4-BE49-F238E27FC236}">
                <a16:creationId xmlns:a16="http://schemas.microsoft.com/office/drawing/2014/main" id="{E96DAA12-DAD3-3D1B-FD3F-4F14072DC806}"/>
              </a:ext>
            </a:extLst>
          </p:cNvPr>
          <p:cNvSpPr/>
          <p:nvPr/>
        </p:nvSpPr>
        <p:spPr>
          <a:xfrm>
            <a:off x="710883" y="5737143"/>
            <a:ext cx="576064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2E903F42-E5DF-F718-E9AC-07ECE33E55E7}"/>
              </a:ext>
            </a:extLst>
          </p:cNvPr>
          <p:cNvSpPr txBox="1"/>
          <p:nvPr/>
        </p:nvSpPr>
        <p:spPr>
          <a:xfrm>
            <a:off x="1384218" y="5794343"/>
            <a:ext cx="81608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le soleil se couche tôt en hiver.</a:t>
            </a:r>
            <a:endParaRPr lang="fr-FR" dirty="0">
              <a:latin typeface="Script cole" pitchFamily="2" charset="0"/>
            </a:endParaRPr>
          </a:p>
        </p:txBody>
      </p:sp>
      <p:sp>
        <p:nvSpPr>
          <p:cNvPr id="30" name="Rectangle à coins arrondis 19">
            <a:extLst>
              <a:ext uri="{FF2B5EF4-FFF2-40B4-BE49-F238E27FC236}">
                <a16:creationId xmlns:a16="http://schemas.microsoft.com/office/drawing/2014/main" id="{9DA1B73E-80FC-9203-BCB5-8C506F88BFE1}"/>
              </a:ext>
            </a:extLst>
          </p:cNvPr>
          <p:cNvSpPr/>
          <p:nvPr/>
        </p:nvSpPr>
        <p:spPr>
          <a:xfrm>
            <a:off x="710883" y="6441273"/>
            <a:ext cx="576064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8ABA6C5-2287-A506-0AF6-22A407871188}"/>
              </a:ext>
            </a:extLst>
          </p:cNvPr>
          <p:cNvSpPr txBox="1"/>
          <p:nvPr/>
        </p:nvSpPr>
        <p:spPr>
          <a:xfrm>
            <a:off x="1384219" y="6498473"/>
            <a:ext cx="5118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Un panda se nourrit essentiellement de bambou.</a:t>
            </a:r>
            <a:endParaRPr lang="fr-FR" dirty="0">
              <a:latin typeface="Script cole" pitchFamily="2" charset="0"/>
            </a:endParaRPr>
          </a:p>
        </p:txBody>
      </p:sp>
      <p:sp>
        <p:nvSpPr>
          <p:cNvPr id="32" name="Rectangle à coins arrondis 21">
            <a:extLst>
              <a:ext uri="{FF2B5EF4-FFF2-40B4-BE49-F238E27FC236}">
                <a16:creationId xmlns:a16="http://schemas.microsoft.com/office/drawing/2014/main" id="{913FAAC6-5C5C-3069-92F2-3C331731518C}"/>
              </a:ext>
            </a:extLst>
          </p:cNvPr>
          <p:cNvSpPr/>
          <p:nvPr/>
        </p:nvSpPr>
        <p:spPr>
          <a:xfrm>
            <a:off x="710883" y="7233361"/>
            <a:ext cx="576064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2D206ED6-060E-EA58-7BFB-5E3B4B76EEF5}"/>
              </a:ext>
            </a:extLst>
          </p:cNvPr>
          <p:cNvSpPr txBox="1"/>
          <p:nvPr/>
        </p:nvSpPr>
        <p:spPr>
          <a:xfrm>
            <a:off x="1384219" y="7351108"/>
            <a:ext cx="49082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La ouvre petit sac fillette son.</a:t>
            </a:r>
            <a:endParaRPr lang="fr-FR" dirty="0">
              <a:latin typeface="Script cole" pitchFamily="2" charset="0"/>
            </a:endParaRPr>
          </a:p>
        </p:txBody>
      </p:sp>
      <p:sp>
        <p:nvSpPr>
          <p:cNvPr id="34" name="Rectangle à coins arrondis 23">
            <a:extLst>
              <a:ext uri="{FF2B5EF4-FFF2-40B4-BE49-F238E27FC236}">
                <a16:creationId xmlns:a16="http://schemas.microsoft.com/office/drawing/2014/main" id="{8BA7D8E6-0428-0C14-AF99-77F483E173DE}"/>
              </a:ext>
            </a:extLst>
          </p:cNvPr>
          <p:cNvSpPr/>
          <p:nvPr/>
        </p:nvSpPr>
        <p:spPr>
          <a:xfrm>
            <a:off x="711177" y="7967080"/>
            <a:ext cx="576064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943D84B1-4968-23CA-8427-1069A03D2DF5}"/>
              </a:ext>
            </a:extLst>
          </p:cNvPr>
          <p:cNvSpPr txBox="1"/>
          <p:nvPr/>
        </p:nvSpPr>
        <p:spPr>
          <a:xfrm>
            <a:off x="1384219" y="8068185"/>
            <a:ext cx="49082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Les spectateurs applaudissent le comédien</a:t>
            </a:r>
            <a:endParaRPr lang="fr-FR" dirty="0">
              <a:latin typeface="Script co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572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94142" y="4953000"/>
            <a:ext cx="6109977" cy="4763198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FG05-1 –FONCTION - LE SUJET DANS LA PHRASE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1" y="1162233"/>
            <a:ext cx="6146619" cy="344786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Dans la phrase, 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sujet 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est 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celui qui fait l’action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Il peut désigner </a:t>
            </a: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Une personne, une chose, un animal ou un lieu. </a:t>
            </a:r>
          </a:p>
          <a:p>
            <a:pPr algn="l"/>
            <a:endParaRPr lang="fr-FR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Le plus souvent, il est placé AVANT le verbe.</a:t>
            </a:r>
          </a:p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oiseaux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chantent au printemps.</a:t>
            </a:r>
          </a:p>
          <a:p>
            <a:pPr algn="l"/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      SUJET AVANT LE VERBE</a:t>
            </a:r>
          </a:p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	</a:t>
            </a:r>
            <a:r>
              <a:rPr lang="fr-FR" sz="14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trouver le sujet, on peut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Poser la question : </a:t>
            </a: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 qui / de quoi </a:t>
            </a:r>
            <a:r>
              <a:rPr lang="fr-FR" sz="14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parle la phrase?</a:t>
            </a:r>
          </a:p>
          <a:p>
            <a:pPr lvl="2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du dessus : des oiseaux ! C’est « les oiseaux », le sujet !</a:t>
            </a:r>
          </a:p>
          <a:p>
            <a:pPr lvl="2"/>
            <a:endParaRPr lang="fr-FR" sz="14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Ou poser la question « </a:t>
            </a: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qui est-ce qui? 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» suivie du verbe. </a:t>
            </a:r>
          </a:p>
          <a:p>
            <a:pPr lvl="1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du dessus : qui est-ce qui chante? Les oiseaux. C’est « les 	oiseaux », le sujet </a:t>
            </a:r>
            <a:r>
              <a:rPr lang="fr-FR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!</a:t>
            </a:r>
            <a:endParaRPr lang="fr-FR" sz="16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FR" sz="16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4138" lvl="2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423" y="1095611"/>
            <a:ext cx="1124477" cy="7283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845" y="4862365"/>
            <a:ext cx="620025" cy="431128"/>
          </a:xfrm>
          <a:prstGeom prst="rect">
            <a:avLst/>
          </a:prstGeom>
        </p:spPr>
      </p:pic>
      <p:pic>
        <p:nvPicPr>
          <p:cNvPr id="3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878D26C0-5DB5-8A5F-D5D7-968650F4F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08" y="1763632"/>
            <a:ext cx="268219" cy="44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9C567211-709D-A39D-0505-E8FA73295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07" y="3458200"/>
            <a:ext cx="268219" cy="44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56AF33-8C78-8920-E73C-99BB45801F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445" y="5545758"/>
            <a:ext cx="5694855" cy="4000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45391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94063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C4B24D87-89CC-E456-41F1-6229D1617F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03F0427C-C841-09B7-592D-25AB1E17C7E8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FG05-1 –FONCTION - LE SUJET DANS LA PHRASE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33EC6C9-0274-C28E-9E27-453EED7EE1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5" y="2213849"/>
            <a:ext cx="5751740" cy="394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5420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94142" y="4953000"/>
            <a:ext cx="6109977" cy="4763198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FG05-2 – FONCTION - LE VERBE DANS LA PHRASE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1" y="1162233"/>
            <a:ext cx="6146619" cy="37001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verbe dans la phrase </a:t>
            </a: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INDIQUE L’ACTION OU L’ETAT 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d’une 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personne, une chose… </a:t>
            </a:r>
          </a:p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verbe qui « conduit » une phrase n’est  pas à l’infinitif (ex : chant</a:t>
            </a: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 : il est </a:t>
            </a: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CONJUGUÉ 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!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 verbe</a:t>
            </a: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a un radical </a:t>
            </a:r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2"/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il </a:t>
            </a:r>
            <a:r>
              <a:rPr lang="fr-FR" sz="1400" b="1" i="1" u="sng" dirty="0" err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chant</a:t>
            </a:r>
            <a:r>
              <a:rPr lang="fr-FR" sz="1400" i="1" dirty="0" err="1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-e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(du verbe chanter)</a:t>
            </a:r>
          </a:p>
          <a:p>
            <a:pPr lvl="2"/>
            <a:endParaRPr lang="fr-FR" sz="14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06450" lvl="2" indent="-34290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 une terminaison</a:t>
            </a:r>
          </a:p>
          <a:p>
            <a:pPr marL="463550" lvl="2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il </a:t>
            </a:r>
            <a:r>
              <a:rPr lang="fr-FR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chant</a:t>
            </a:r>
            <a:r>
              <a:rPr lang="fr-FR" sz="1400" b="1" i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-e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4138" lvl="2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4138" lvl="2"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verbe indique une action AU PRESENT (maintenant), AU PASSE (hier ou avant) ou AU FUTUR; Il change de TEMPS ! </a:t>
            </a:r>
          </a:p>
          <a:p>
            <a:pPr marL="84138" lvl="2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4138" lvl="2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trouver le verbe, tu peux mettre la phrase à la négation : NE…PAS, le verbe sera au milieu entre les 2 mots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ou le mettre au passé. </a:t>
            </a:r>
          </a:p>
          <a:p>
            <a:pPr marL="84138" lvl="2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					Ex : Elle </a:t>
            </a:r>
            <a:r>
              <a:rPr lang="fr-FR" sz="1400" b="1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ne</a:t>
            </a:r>
            <a:r>
              <a:rPr lang="fr-FR" sz="14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parle    </a:t>
            </a:r>
            <a:r>
              <a:rPr lang="fr-FR" sz="1400" b="1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pas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en classe.</a:t>
            </a:r>
          </a:p>
          <a:p>
            <a:pPr marL="84138" lvl="2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						          VERBE</a:t>
            </a:r>
          </a:p>
          <a:p>
            <a:pPr marL="84138" lvl="2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						Elle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parlait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en classe.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605" y="918516"/>
            <a:ext cx="1188261" cy="7696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845" y="4862365"/>
            <a:ext cx="620025" cy="43112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CF4E2F-B5B6-C683-8298-A6D0E5B824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80" y="5782453"/>
            <a:ext cx="5945120" cy="328737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289C04-B2D4-7803-5866-4530226D88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6986" y="2280862"/>
            <a:ext cx="2189849" cy="769621"/>
          </a:xfrm>
          <a:prstGeom prst="rect">
            <a:avLst/>
          </a:prstGeom>
        </p:spPr>
      </p:pic>
      <p:pic>
        <p:nvPicPr>
          <p:cNvPr id="3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34CD5CD5-8515-E465-68FA-4057E129B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32" y="3741228"/>
            <a:ext cx="268219" cy="44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6777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94063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E412D212-3241-F543-690F-13A4BEE6E4E8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FG05-2 – LE VERBE DANS LA PHRASE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0865557-6219-A68C-4F56-6EA8DE5E5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220" y="2495439"/>
            <a:ext cx="5591955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037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57500" y="4952999"/>
            <a:ext cx="6109977" cy="4830409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FG06 –OG – L’ACCORD SUJET - VERBE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276083"/>
            <a:ext cx="6146619" cy="356275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verbe s’accord toujours avec son sujet. Sa terminaison varie selon 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LA PERSONNE (se rattachant à l’un des pronoms personnels que l‘on 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connait).</a:t>
            </a:r>
            <a:endParaRPr lang="fr-FR" sz="1400" i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</a:p>
          <a:p>
            <a:pPr marL="158750"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sujet peut être : 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pronom personnel singulier ou pluriel :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Elles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sont dans la chambre.</a:t>
            </a:r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Un groupe nominal singulier ou pluriel : 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lvl="1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ex : les copines sont dans la chambre.</a:t>
            </a:r>
          </a:p>
          <a:p>
            <a:pPr marL="158750" lvl="1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lvl="1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Le groupe nominal peut être remplacé par un pronom personnel. Cela 	donne des indications sur la terminaison du verbe.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263" y="1059515"/>
            <a:ext cx="882062" cy="5713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300" y="4857752"/>
            <a:ext cx="620025" cy="4311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B4E4CC-001D-A727-3307-3BE4EF50B3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8140" y="5258631"/>
            <a:ext cx="4859840" cy="4410611"/>
          </a:xfrm>
          <a:prstGeom prst="rect">
            <a:avLst/>
          </a:prstGeom>
        </p:spPr>
      </p:pic>
      <p:graphicFrame>
        <p:nvGraphicFramePr>
          <p:cNvPr id="12" name="Tableau 12">
            <a:extLst>
              <a:ext uri="{FF2B5EF4-FFF2-40B4-BE49-F238E27FC236}">
                <a16:creationId xmlns:a16="http://schemas.microsoft.com/office/drawing/2014/main" id="{D637110D-C18F-46E2-EB38-621083E101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045931"/>
              </p:ext>
            </p:extLst>
          </p:nvPr>
        </p:nvGraphicFramePr>
        <p:xfrm>
          <a:off x="1038140" y="2021304"/>
          <a:ext cx="4572000" cy="91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3524908636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385827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SINGULIER </a:t>
                      </a:r>
                    </a:p>
                    <a:p>
                      <a:r>
                        <a:rPr lang="fr-FR" dirty="0"/>
                        <a:t>JE</a:t>
                      </a:r>
                    </a:p>
                    <a:p>
                      <a:r>
                        <a:rPr lang="fr-FR" dirty="0"/>
                        <a:t>TU</a:t>
                      </a:r>
                    </a:p>
                    <a:p>
                      <a:r>
                        <a:rPr lang="fr-FR" dirty="0"/>
                        <a:t>IL-ELLE-ON</a:t>
                      </a:r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PLURIEL</a:t>
                      </a:r>
                    </a:p>
                    <a:p>
                      <a:r>
                        <a:rPr lang="fr-FR" dirty="0"/>
                        <a:t>NOUS</a:t>
                      </a:r>
                    </a:p>
                    <a:p>
                      <a:r>
                        <a:rPr lang="fr-FR" dirty="0"/>
                        <a:t>VOUS</a:t>
                      </a:r>
                    </a:p>
                    <a:p>
                      <a:r>
                        <a:rPr lang="fr-FR" dirty="0"/>
                        <a:t>ILS - ELLES</a:t>
                      </a:r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349540"/>
                  </a:ext>
                </a:extLst>
              </a:tr>
            </a:tbl>
          </a:graphicData>
        </a:graphic>
      </p:graphicFrame>
      <p:pic>
        <p:nvPicPr>
          <p:cNvPr id="13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933EF707-61F2-EB82-1838-222282089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201" y="4299357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46782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57130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 Souligne le sujet des verbes en gras. Et précise le NOMBRE du sujet :</a:t>
            </a:r>
          </a:p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						 SINGULIER (S) ou	 PLURIEL (P)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L’aigle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vole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au-dessus de la montagne. NOMBRE : ………………</a:t>
            </a: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Nous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observons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les animaux. NOMBRE : ………………</a:t>
            </a: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Les marmottes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dorment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dans un terrier. NOMBRE : ………………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</a:t>
            </a: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Réécris ces phrases avec le sujet au PLURIEL</a:t>
            </a: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le moniteur surveille les nageurs.</a:t>
            </a: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L’étoile brille dans le ciel</a:t>
            </a: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394278-F6D5-B404-80EF-A8775CAC9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3803"/>
          <a:stretch/>
        </p:blipFill>
        <p:spPr bwMode="auto">
          <a:xfrm>
            <a:off x="480695" y="6237730"/>
            <a:ext cx="5877560" cy="26141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Picture 3">
            <a:extLst>
              <a:ext uri="{FF2B5EF4-FFF2-40B4-BE49-F238E27FC236}">
                <a16:creationId xmlns:a16="http://schemas.microsoft.com/office/drawing/2014/main" id="{F1B85916-BEB3-A4A0-830D-99A8E29189B2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2750" y="2307242"/>
            <a:ext cx="548005" cy="56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7A3E968-B1CE-BE4E-E1BF-6939B7A4D9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FG06 –OG – L’ACCORD SUJET - VERBE</a:t>
            </a:r>
          </a:p>
        </p:txBody>
      </p:sp>
    </p:spTree>
    <p:extLst>
      <p:ext uri="{BB962C8B-B14F-4D97-AF65-F5344CB8AC3E}">
        <p14:creationId xmlns:p14="http://schemas.microsoft.com/office/powerpoint/2010/main" val="3759317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57500" y="5279503"/>
            <a:ext cx="6109977" cy="4503906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FG07 –LA PHRASE – LES TYPES DE PHRASE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276084"/>
            <a:ext cx="6146619" cy="380391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Il existe trois types de phrase :</a:t>
            </a:r>
            <a:endParaRPr lang="fr-FR" sz="1400" i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La phrase déclarative :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elle permet de raconter une histoire, décrire une situation, donner une information. </a:t>
            </a:r>
            <a:endParaRPr lang="fr-FR" sz="1400" b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 La poule est dans son poulailler.</a:t>
            </a:r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La phrase interrogative :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elle permet de poser une question et finit par un point d’interrogation.</a:t>
            </a:r>
          </a:p>
          <a:p>
            <a:pPr marL="158750" lvl="1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Pourquoi fais-tu cela?</a:t>
            </a:r>
          </a:p>
          <a:p>
            <a:pPr marL="158750" lvl="1"/>
            <a:endParaRPr lang="fr-FR" sz="1400" b="1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lvl="2" indent="-266700">
              <a:buFont typeface="Wingdings" panose="05000000000000000000" pitchFamily="2" charset="2"/>
              <a:buChar char="F"/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La phrase exclamative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elle exprime une émotion forte et se termine par un point d’exclamation. Elle peut être considérée comme une forme de phrase plus qu’un type de phrase. </a:t>
            </a:r>
          </a:p>
          <a:p>
            <a:pPr marL="177800" lvl="2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J’ai eu tellement peur dans cette maison hantée !</a:t>
            </a:r>
          </a:p>
          <a:p>
            <a:pPr marL="615950" lvl="2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marL="444500" lvl="3" indent="-285750">
              <a:buFont typeface="Wingdings" panose="05000000000000000000" pitchFamily="2" charset="2"/>
              <a:buChar char="F"/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La phrase impérative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elle permet de donner un ordre ou un conseil et finit par un point ou un point d’exclamation.  </a:t>
            </a:r>
          </a:p>
          <a:p>
            <a:pPr marL="444500" lvl="3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N’oublie pas ton chapeau.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263" y="1059515"/>
            <a:ext cx="882062" cy="5713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487" y="5258631"/>
            <a:ext cx="620025" cy="43112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7399C85-446A-5C80-E87B-07E9C4C8E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900" y="5889262"/>
            <a:ext cx="5410200" cy="371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4970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37152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 Colorie en rouge les phrases déclaratives, en bleu les phrases 	interrogatives et en vert les phrases impératives.</a:t>
            </a:r>
          </a:p>
          <a:p>
            <a:pPr algn="just">
              <a:lnSpc>
                <a:spcPct val="200000"/>
              </a:lnSpc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</a:t>
            </a: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Invente une phrase déclarative et une phrase impérative !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394278-F6D5-B404-80EF-A8775CAC9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7718"/>
          <a:stretch/>
        </p:blipFill>
        <p:spPr bwMode="auto">
          <a:xfrm>
            <a:off x="509270" y="7386331"/>
            <a:ext cx="5877560" cy="229720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014B9EA5-82E8-7332-D49D-BABBBA43957A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FG07 –LA PHRASE – TYPE DE PHRASES</a:t>
            </a:r>
          </a:p>
        </p:txBody>
      </p:sp>
      <p:sp>
        <p:nvSpPr>
          <p:cNvPr id="7" name="Rectangle à coins arrondis 3">
            <a:extLst>
              <a:ext uri="{FF2B5EF4-FFF2-40B4-BE49-F238E27FC236}">
                <a16:creationId xmlns:a16="http://schemas.microsoft.com/office/drawing/2014/main" id="{5EDED1A6-098D-2CCA-2E4A-8528783D8D99}"/>
              </a:ext>
            </a:extLst>
          </p:cNvPr>
          <p:cNvSpPr/>
          <p:nvPr/>
        </p:nvSpPr>
        <p:spPr>
          <a:xfrm>
            <a:off x="480695" y="2998891"/>
            <a:ext cx="576064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810F591-F898-C4DA-9F19-08C24AFB50FC}"/>
              </a:ext>
            </a:extLst>
          </p:cNvPr>
          <p:cNvSpPr txBox="1"/>
          <p:nvPr/>
        </p:nvSpPr>
        <p:spPr>
          <a:xfrm>
            <a:off x="1256684" y="3022861"/>
            <a:ext cx="46374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Mange ton assiette !</a:t>
            </a:r>
            <a:endParaRPr lang="fr-FR" dirty="0">
              <a:latin typeface="Script cole" pitchFamily="2" charset="0"/>
            </a:endParaRPr>
          </a:p>
        </p:txBody>
      </p:sp>
      <p:sp>
        <p:nvSpPr>
          <p:cNvPr id="12" name="Rectangle à coins arrondis 5">
            <a:extLst>
              <a:ext uri="{FF2B5EF4-FFF2-40B4-BE49-F238E27FC236}">
                <a16:creationId xmlns:a16="http://schemas.microsoft.com/office/drawing/2014/main" id="{585F6051-3547-1537-582B-B3383CB26D2A}"/>
              </a:ext>
            </a:extLst>
          </p:cNvPr>
          <p:cNvSpPr/>
          <p:nvPr/>
        </p:nvSpPr>
        <p:spPr>
          <a:xfrm>
            <a:off x="509270" y="3790979"/>
            <a:ext cx="576064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570DE1DD-A259-61DF-395C-3BEC0605486A}"/>
              </a:ext>
            </a:extLst>
          </p:cNvPr>
          <p:cNvSpPr txBox="1"/>
          <p:nvPr/>
        </p:nvSpPr>
        <p:spPr>
          <a:xfrm>
            <a:off x="1256685" y="3884899"/>
            <a:ext cx="48433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Qui a cassé cette assiette ?</a:t>
            </a:r>
            <a:endParaRPr lang="fr-FR" dirty="0">
              <a:latin typeface="Script cole" pitchFamily="2" charset="0"/>
            </a:endParaRPr>
          </a:p>
        </p:txBody>
      </p:sp>
      <p:sp>
        <p:nvSpPr>
          <p:cNvPr id="15" name="Rectangle à coins arrondis 7">
            <a:extLst>
              <a:ext uri="{FF2B5EF4-FFF2-40B4-BE49-F238E27FC236}">
                <a16:creationId xmlns:a16="http://schemas.microsoft.com/office/drawing/2014/main" id="{54568AAB-DAA9-1339-FB8A-1313843C916E}"/>
              </a:ext>
            </a:extLst>
          </p:cNvPr>
          <p:cNvSpPr/>
          <p:nvPr/>
        </p:nvSpPr>
        <p:spPr>
          <a:xfrm>
            <a:off x="526409" y="4606046"/>
            <a:ext cx="576064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972629F-DB37-13EA-BF4F-C30E961D7E49}"/>
              </a:ext>
            </a:extLst>
          </p:cNvPr>
          <p:cNvSpPr txBox="1"/>
          <p:nvPr/>
        </p:nvSpPr>
        <p:spPr>
          <a:xfrm>
            <a:off x="1256684" y="4617680"/>
            <a:ext cx="50749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Les voyageurs descendent du train.</a:t>
            </a:r>
            <a:endParaRPr lang="fr-FR" dirty="0">
              <a:latin typeface="Script cole" pitchFamily="2" charset="0"/>
            </a:endParaRPr>
          </a:p>
        </p:txBody>
      </p:sp>
      <p:sp>
        <p:nvSpPr>
          <p:cNvPr id="18" name="Rectangle à coins arrondis 9">
            <a:extLst>
              <a:ext uri="{FF2B5EF4-FFF2-40B4-BE49-F238E27FC236}">
                <a16:creationId xmlns:a16="http://schemas.microsoft.com/office/drawing/2014/main" id="{949B8262-775D-4019-88B2-B480A30478A9}"/>
              </a:ext>
            </a:extLst>
          </p:cNvPr>
          <p:cNvSpPr/>
          <p:nvPr/>
        </p:nvSpPr>
        <p:spPr>
          <a:xfrm>
            <a:off x="526409" y="5443010"/>
            <a:ext cx="576064" cy="576064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5C576275-2DBB-3CA5-3E19-59315FB15816}"/>
              </a:ext>
            </a:extLst>
          </p:cNvPr>
          <p:cNvSpPr txBox="1"/>
          <p:nvPr/>
        </p:nvSpPr>
        <p:spPr>
          <a:xfrm>
            <a:off x="1256684" y="5567075"/>
            <a:ext cx="81608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Le Canada est un pays d’Amérique du Nord.</a:t>
            </a:r>
            <a:endParaRPr lang="fr-FR" dirty="0">
              <a:latin typeface="Script cole" pitchFamily="2" charset="0"/>
            </a:endParaRPr>
          </a:p>
        </p:txBody>
      </p:sp>
      <p:pic>
        <p:nvPicPr>
          <p:cNvPr id="20" name="Picture 3">
            <a:extLst>
              <a:ext uri="{FF2B5EF4-FFF2-40B4-BE49-F238E27FC236}">
                <a16:creationId xmlns:a16="http://schemas.microsoft.com/office/drawing/2014/main" id="{F1B85916-BEB3-A4A0-830D-99A8E29189B2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2750" y="2307242"/>
            <a:ext cx="548005" cy="560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88019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57500" y="5452317"/>
            <a:ext cx="6109977" cy="4127892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Rappel des groupes dans une phrase.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FG08 –FONCTION – LES COMPLEMENTS DE VERBE (CDV)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276083"/>
            <a:ext cx="6146619" cy="3676918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0" algn="l"/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complément de verbe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est un mot ou groupe de mots </a:t>
            </a: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qui est non déplaçable et non supprimable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Il complète le VERBE et est 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INDISPENSABLE.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Le livreur dépose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colis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		 			      CDV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verbe peut avoir besoin d’un complément placé </a:t>
            </a: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directement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après lui (groupe nominal ou mot unique) (c’est un COD)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je mange </a:t>
            </a:r>
            <a:r>
              <a:rPr lang="fr-FR" sz="1400" b="1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une pomme.</a:t>
            </a:r>
          </a:p>
          <a:p>
            <a:pPr marL="158750" algn="l"/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	   CDV (COD)</a:t>
            </a:r>
            <a:endParaRPr lang="fr-FR" sz="1400" b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verbe peut avoir besoin d’un complément précédé d’un petit mot comme à, de… (c’est un COI)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Je parle </a:t>
            </a:r>
            <a:r>
              <a:rPr lang="fr-FR" sz="1400" b="1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à mon frère. </a:t>
            </a:r>
          </a:p>
          <a:p>
            <a:pPr marL="158750" algn="l"/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		 CDV (COI)</a:t>
            </a:r>
          </a:p>
          <a:p>
            <a:pPr marL="158750" algn="l"/>
            <a:endParaRPr lang="fr-FR" sz="14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lvl="1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identifier le complément de verbe, pose la question /</a:t>
            </a:r>
          </a:p>
          <a:p>
            <a:pPr marL="444500" lvl="1" indent="-285750">
              <a:buFont typeface="Arial" panose="020B0604020202020204" pitchFamily="34" charset="0"/>
              <a:buChar char="•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« QUI » ou « QUOI », « A QUI » ou « DE QUOI »  après le verbe.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422" y="1059515"/>
            <a:ext cx="882062" cy="5713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287" y="5574644"/>
            <a:ext cx="620025" cy="431128"/>
          </a:xfrm>
          <a:prstGeom prst="rect">
            <a:avLst/>
          </a:prstGeom>
        </p:spPr>
      </p:pic>
      <p:pic>
        <p:nvPicPr>
          <p:cNvPr id="13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933EF707-61F2-EB82-1838-222282089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00" y="4096547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B2BA0F0-33D1-8949-7427-3CCA95503C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3147" y="5949284"/>
            <a:ext cx="5049806" cy="3630925"/>
          </a:xfrm>
          <a:prstGeom prst="rect">
            <a:avLst/>
          </a:prstGeom>
        </p:spPr>
      </p:pic>
      <p:sp>
        <p:nvSpPr>
          <p:cNvPr id="3" name="Ellipse 2">
            <a:extLst>
              <a:ext uri="{FF2B5EF4-FFF2-40B4-BE49-F238E27FC236}">
                <a16:creationId xmlns:a16="http://schemas.microsoft.com/office/drawing/2014/main" id="{46A09257-C1F9-918C-73D3-C1B7BCCE7C92}"/>
              </a:ext>
            </a:extLst>
          </p:cNvPr>
          <p:cNvSpPr/>
          <p:nvPr/>
        </p:nvSpPr>
        <p:spPr>
          <a:xfrm>
            <a:off x="1981200" y="7685314"/>
            <a:ext cx="3287486" cy="222068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0909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78674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Souligne le COMPLEMENT DE VERBE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Il lit une histoire à son père. 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Ce soir, la famille fait la fête.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Il pense à prendre son cahier de leçons. 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La grand-mère écrit à sa petite-fille.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Dans la grotte, le dragon crache du feu.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</a:t>
            </a: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Ecris une phrase avec un complément de verbe. 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9BE5A2-BF73-ABF0-0BAE-675DDF3285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1" y="2628461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3460574-7EDB-3C62-EC4C-52D848F6EA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0" y="3535417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24D631-9A93-D610-1FBE-B857F5375A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969969" y="4380644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D042FC-BB23-2AE1-418A-8F02BFBEA4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0" y="5246859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776270-46E6-DB14-160B-7BF55CBA7F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0" y="5994761"/>
            <a:ext cx="2296093" cy="58998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A2BBA09-204C-B676-5009-589A8FF70818}"/>
              </a:ext>
            </a:extLst>
          </p:cNvPr>
          <p:cNvSpPr txBox="1"/>
          <p:nvPr/>
        </p:nvSpPr>
        <p:spPr>
          <a:xfrm>
            <a:off x="4294655" y="2305682"/>
            <a:ext cx="1985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CE2 : COD ou COI?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9E492270-8CE9-F810-FEE8-A9BC9A22E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FG08 –FONCTION – LES COMPLEMENTS DE VERBE (CDV)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AA003A3-9B5F-DC22-B2A8-8A6F36FEAF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-682" b="52626"/>
          <a:stretch/>
        </p:blipFill>
        <p:spPr bwMode="auto">
          <a:xfrm>
            <a:off x="677188" y="7992580"/>
            <a:ext cx="2751812" cy="9744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C07C089-B3C8-D8B4-668B-2F18EFDFE7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-682" b="52626"/>
          <a:stretch/>
        </p:blipFill>
        <p:spPr bwMode="auto">
          <a:xfrm>
            <a:off x="3142361" y="7992580"/>
            <a:ext cx="2751812" cy="9744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2928268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75819" y="5516892"/>
            <a:ext cx="6109977" cy="3636608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FG09 –FONCTION – LES COMPLEMENTS DE PHRASE (CDP)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276082"/>
            <a:ext cx="6146619" cy="327185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0" algn="l"/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complément de PHRASE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est un mot ou groupe de mots </a:t>
            </a: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qui est </a:t>
            </a:r>
          </a:p>
          <a:p>
            <a:pPr marL="158750" algn="l"/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déplaçable et supprimable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Il apporte des précisions sur la phrase.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Aujourd’hui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le livreur dépose un colis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         CDP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complément de phrase renseigne souvent les questions  COMMENT ?, OÙ?, QUAND?, POURQUOI?</a:t>
            </a:r>
          </a:p>
          <a:p>
            <a:pPr marL="158750" algn="l"/>
            <a:endParaRPr lang="fr-FR" sz="1400" b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L’oiseau sautille…</a:t>
            </a:r>
          </a:p>
          <a:p>
            <a:pPr marL="158750" algn="l"/>
            <a:endParaRPr lang="fr-FR" sz="1400" b="1" i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rapidement. 		dans la cour.	     ce matin.	   À cause du froid.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422" y="1059515"/>
            <a:ext cx="882062" cy="5713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287" y="5457947"/>
            <a:ext cx="620025" cy="4311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AECB53FF-77FC-C12B-1DCE-C482DF3C7D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092" y="6833202"/>
            <a:ext cx="5401429" cy="2019582"/>
          </a:xfrm>
          <a:prstGeom prst="rect">
            <a:avLst/>
          </a:prstGeom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9A14FC6-A132-256E-4029-4A1A4CBD2700}"/>
              </a:ext>
            </a:extLst>
          </p:cNvPr>
          <p:cNvSpPr/>
          <p:nvPr/>
        </p:nvSpPr>
        <p:spPr>
          <a:xfrm>
            <a:off x="565482" y="3549315"/>
            <a:ext cx="1347537" cy="6015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CDP</a:t>
            </a:r>
          </a:p>
          <a:p>
            <a:pPr algn="ctr"/>
            <a:r>
              <a:rPr lang="fr-FR" dirty="0"/>
              <a:t>Comment?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F08C5A1-DD51-45FC-5B0B-012E406740C2}"/>
              </a:ext>
            </a:extLst>
          </p:cNvPr>
          <p:cNvSpPr/>
          <p:nvPr/>
        </p:nvSpPr>
        <p:spPr>
          <a:xfrm>
            <a:off x="2116825" y="3561347"/>
            <a:ext cx="1347537" cy="6015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CDP</a:t>
            </a:r>
          </a:p>
          <a:p>
            <a:pPr algn="ctr"/>
            <a:r>
              <a:rPr lang="fr-FR" dirty="0"/>
              <a:t>Où?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52A0A8-DDFF-DA5B-F506-8B73A170F76F}"/>
              </a:ext>
            </a:extLst>
          </p:cNvPr>
          <p:cNvSpPr/>
          <p:nvPr/>
        </p:nvSpPr>
        <p:spPr>
          <a:xfrm>
            <a:off x="3689476" y="3549315"/>
            <a:ext cx="1347537" cy="6015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CDP</a:t>
            </a:r>
          </a:p>
          <a:p>
            <a:pPr algn="ctr"/>
            <a:r>
              <a:rPr lang="fr-FR" dirty="0"/>
              <a:t>Quand ?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5FE4DCF-9CD9-2868-AF29-54238B593BFB}"/>
              </a:ext>
            </a:extLst>
          </p:cNvPr>
          <p:cNvSpPr/>
          <p:nvPr/>
        </p:nvSpPr>
        <p:spPr>
          <a:xfrm>
            <a:off x="5219940" y="3540057"/>
            <a:ext cx="1347537" cy="60158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CDP</a:t>
            </a:r>
          </a:p>
          <a:p>
            <a:pPr algn="ctr"/>
            <a:r>
              <a:rPr lang="fr-FR" dirty="0"/>
              <a:t>Pourquoi ?</a:t>
            </a:r>
          </a:p>
        </p:txBody>
      </p:sp>
    </p:spTree>
    <p:extLst>
      <p:ext uri="{BB962C8B-B14F-4D97-AF65-F5344CB8AC3E}">
        <p14:creationId xmlns:p14="http://schemas.microsoft.com/office/powerpoint/2010/main" val="9059229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07886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Souligne le COMPLEMENT DE PHRASE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À minuit, cendrillon sort vite.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Au bal des pompiers, les villageois dansent.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Il marche doucement. 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Le chien s’agite joyeusement.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L’oiseau est tombé à cause du vent.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</a:t>
            </a: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Indique sur quelle question le complément de phrase renseigne : OÙ? COMMENT? POURQUOI ? QUAND?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9BE5A2-BF73-ABF0-0BAE-675DDF3285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1" y="2628461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3460574-7EDB-3C62-EC4C-52D848F6EA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0" y="3535417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24D631-9A93-D610-1FBE-B857F5375A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969969" y="4380644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D042FC-BB23-2AE1-418A-8F02BFBEA4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0" y="5246859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776270-46E6-DB14-160B-7BF55CBA7F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0" y="5994761"/>
            <a:ext cx="2296093" cy="58998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A2BBA09-204C-B676-5009-589A8FF70818}"/>
              </a:ext>
            </a:extLst>
          </p:cNvPr>
          <p:cNvSpPr txBox="1"/>
          <p:nvPr/>
        </p:nvSpPr>
        <p:spPr>
          <a:xfrm>
            <a:off x="4055964" y="2305682"/>
            <a:ext cx="2296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Renseigne sur quoi?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7F15635-3BE0-0EAB-B44C-852BF6299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FG09 –FONCTION – LES COMPLEMENTS DE PHRASE (CDP)</a:t>
            </a:r>
          </a:p>
        </p:txBody>
      </p:sp>
    </p:spTree>
    <p:extLst>
      <p:ext uri="{BB962C8B-B14F-4D97-AF65-F5344CB8AC3E}">
        <p14:creationId xmlns:p14="http://schemas.microsoft.com/office/powerpoint/2010/main" val="133974531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94143" y="4784619"/>
            <a:ext cx="6032500" cy="4867782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FG10-1 – Nature des mots : le NOM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31800" y="1213912"/>
            <a:ext cx="6105783" cy="341993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1/ Le </a:t>
            </a:r>
            <a:r>
              <a:rPr lang="fr-FR" sz="15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nom 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sert à désigner quelque chose :</a:t>
            </a: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UNE PERSONNE (un enfant)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UNE CHOSE (ex : une tasse)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ANIMAL (ex : une poule) 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LIEU (ex : un champ)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SENTIMENT (ex : la joie)</a:t>
            </a:r>
          </a:p>
          <a:p>
            <a:pPr marL="257175"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NB : Le nom commun commence par un petit : LE, LA, LES, UN, UNE….</a:t>
            </a:r>
          </a:p>
          <a:p>
            <a:pPr marL="257175" algn="l"/>
            <a:endParaRPr lang="fr-FR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2/ </a:t>
            </a:r>
            <a:r>
              <a:rPr lang="fr-FR" sz="15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nom  a un genre 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masculin ou féminin </a:t>
            </a:r>
          </a:p>
          <a:p>
            <a:pPr algn="l"/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ex: une assiette (féminin) – un bol (masculin).</a:t>
            </a:r>
          </a:p>
          <a:p>
            <a:pPr algn="l"/>
            <a:endParaRPr lang="fr-FR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3/ </a:t>
            </a:r>
            <a:r>
              <a:rPr lang="fr-FR" sz="15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nom a un nombre 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singulier (un seul) ou pluriel (plusieurs)</a:t>
            </a: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un bol (singulier)– des bols (pluriel).</a:t>
            </a:r>
          </a:p>
          <a:p>
            <a:pPr algn="l"/>
            <a:endParaRPr lang="fr-FR" sz="15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On appelle ce nom, le </a:t>
            </a:r>
            <a:r>
              <a:rPr lang="fr-FR" sz="1500" b="1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NOM COMMUN.</a:t>
            </a:r>
            <a:endParaRPr lang="fr-FR" sz="1500" b="1" u="sng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503" y="1063139"/>
            <a:ext cx="1188261" cy="7696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844" y="4737436"/>
            <a:ext cx="620025" cy="431128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A1F0220D-9993-C743-504D-CC5555B68B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054" y="8431619"/>
            <a:ext cx="2463142" cy="1224071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0B6F7E0-088B-CAA1-077A-791C9FBFE7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89068" y="8052068"/>
            <a:ext cx="1347944" cy="175143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66C99CB-0981-86D6-CDC8-53A73C8AC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5772" y="5258622"/>
            <a:ext cx="3806456" cy="2761547"/>
          </a:xfrm>
          <a:prstGeom prst="rect">
            <a:avLst/>
          </a:prstGeom>
        </p:spPr>
      </p:pic>
      <p:sp>
        <p:nvSpPr>
          <p:cNvPr id="23" name="Flèche : gauche 22">
            <a:extLst>
              <a:ext uri="{FF2B5EF4-FFF2-40B4-BE49-F238E27FC236}">
                <a16:creationId xmlns:a16="http://schemas.microsoft.com/office/drawing/2014/main" id="{EC944EED-E04C-7E0A-C751-C49E2521A601}"/>
              </a:ext>
            </a:extLst>
          </p:cNvPr>
          <p:cNvSpPr/>
          <p:nvPr/>
        </p:nvSpPr>
        <p:spPr>
          <a:xfrm rot="18584729">
            <a:off x="1589080" y="7755813"/>
            <a:ext cx="772612" cy="425303"/>
          </a:xfrm>
          <a:prstGeom prst="lef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gauche 23">
            <a:extLst>
              <a:ext uri="{FF2B5EF4-FFF2-40B4-BE49-F238E27FC236}">
                <a16:creationId xmlns:a16="http://schemas.microsoft.com/office/drawing/2014/main" id="{006DEE4E-1699-710F-F4C4-B898AC53A6C8}"/>
              </a:ext>
            </a:extLst>
          </p:cNvPr>
          <p:cNvSpPr/>
          <p:nvPr/>
        </p:nvSpPr>
        <p:spPr>
          <a:xfrm rot="13671133">
            <a:off x="5419653" y="7525023"/>
            <a:ext cx="772612" cy="425303"/>
          </a:xfrm>
          <a:prstGeom prst="lef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74641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94063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0861AF5-8D0E-5F13-4BAE-71C9220FC8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96" t="6219" r="10363" b="6910"/>
          <a:stretch/>
        </p:blipFill>
        <p:spPr>
          <a:xfrm>
            <a:off x="536255" y="2130584"/>
            <a:ext cx="5877560" cy="3398025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43A2B078-53A5-6149-0C10-0B61148E49B9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>
                <a:latin typeface="Segoe UI Light" panose="020B0502040204020203" pitchFamily="34" charset="0"/>
                <a:cs typeface="Segoe UI Light" panose="020B0502040204020203" pitchFamily="34" charset="0"/>
              </a:rPr>
              <a:t>FG10-1 – Nature des mots : le NOM</a:t>
            </a:r>
            <a:endParaRPr lang="fr-FR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32511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94143" y="4866025"/>
            <a:ext cx="6032500" cy="4850173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FG10-2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Nature des mots : le NOM COMMUN </a:t>
            </a:r>
            <a:b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 le NOM PROPRE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31800" y="1213912"/>
            <a:ext cx="6105783" cy="358831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1/ Le </a:t>
            </a:r>
            <a:r>
              <a:rPr lang="fr-FR" sz="15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nom commun 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sert à désigner de manière générale  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UNE PERSONNE (la fille, un garçon)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UNE CHOSE (ex : un ballon)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ANIMAL (ex : une poule) 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LIEU (ex : le lac)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SENTIMENT (ex : la joie)</a:t>
            </a: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nom commun commence par un petit mot (déterminant) : LE, LA, LES, UN, UNE et commence par une lettre minuscule….</a:t>
            </a:r>
          </a:p>
          <a:p>
            <a:pPr marL="257175" algn="l"/>
            <a:endParaRPr lang="fr-FR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2/ Le </a:t>
            </a:r>
            <a:r>
              <a:rPr lang="fr-FR" sz="15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nom propre 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désigne UNE PERSONNE, UN ANIMAL, UN LIEU. </a:t>
            </a: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Il est </a:t>
            </a:r>
            <a:r>
              <a:rPr lang="fr-FR" sz="15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PRECIS ET UNIQUE. Le nom propre commence par une majuscule et n’est pas précédé d’un petit mot (le déterminant).</a:t>
            </a:r>
            <a:endParaRPr lang="fr-FR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542925" indent="-285750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une personne : Lucas, Maria…</a:t>
            </a:r>
          </a:p>
          <a:p>
            <a:pPr marL="542925" indent="-285750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un animal : Médor…</a:t>
            </a:r>
          </a:p>
          <a:p>
            <a:pPr marL="542925" indent="-285750" algn="l">
              <a:buFont typeface="Arial" panose="020B0604020202020204" pitchFamily="34" charset="0"/>
              <a:buChar char="•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un lieu : Crémieu, Lyon, France, Europe</a:t>
            </a:r>
          </a:p>
          <a:p>
            <a:pPr marL="446088" indent="-188913" algn="l">
              <a:buFont typeface="Arial" panose="020B0604020202020204" pitchFamily="34" charset="0"/>
              <a:buChar char="•"/>
            </a:pPr>
            <a:endParaRPr lang="fr-FR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503" y="1063139"/>
            <a:ext cx="1188261" cy="7696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4095" y="4888210"/>
            <a:ext cx="620025" cy="4311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AAEE780-E9D8-3440-85DF-3CD898C2C0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8408" y="5347527"/>
            <a:ext cx="2832049" cy="423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5749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83318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Je recopie les noms suivants dans les bonnes cases : </a:t>
            </a:r>
          </a:p>
          <a:p>
            <a:pPr algn="just"/>
            <a:endParaRPr lang="fr-FR" sz="1400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 chat 		Paris 		 Julie		l’erreur		Clémentine</a:t>
            </a: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La clémentine 	le coq		</a:t>
            </a:r>
            <a:r>
              <a:rPr lang="fr-FR" sz="1400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Carméla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une rivière		les filles</a:t>
            </a: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             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73A315BC-CF26-B3F5-8EF5-C0BA3FE9C470}"/>
              </a:ext>
            </a:extLst>
          </p:cNvPr>
          <p:cNvSpPr txBox="1">
            <a:spLocks/>
          </p:cNvSpPr>
          <p:nvPr/>
        </p:nvSpPr>
        <p:spPr>
          <a:xfrm>
            <a:off x="316399" y="345852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FG10-2 – Nature des mots : le NOM COMMUN </a:t>
            </a:r>
            <a:b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et le NOM PROPRE</a:t>
            </a:r>
          </a:p>
        </p:txBody>
      </p:sp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45BFE3D3-DBDB-2A8D-9268-7B6EA2660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581986"/>
              </p:ext>
            </p:extLst>
          </p:nvPr>
        </p:nvGraphicFramePr>
        <p:xfrm>
          <a:off x="659219" y="3633295"/>
          <a:ext cx="5465134" cy="3003696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732567">
                  <a:extLst>
                    <a:ext uri="{9D8B030D-6E8A-4147-A177-3AD203B41FA5}">
                      <a16:colId xmlns:a16="http://schemas.microsoft.com/office/drawing/2014/main" val="1539250861"/>
                    </a:ext>
                  </a:extLst>
                </a:gridCol>
                <a:gridCol w="2732567">
                  <a:extLst>
                    <a:ext uri="{9D8B030D-6E8A-4147-A177-3AD203B41FA5}">
                      <a16:colId xmlns:a16="http://schemas.microsoft.com/office/drawing/2014/main" val="2609875852"/>
                    </a:ext>
                  </a:extLst>
                </a:gridCol>
              </a:tblGrid>
              <a:tr h="500616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NOM COMMUN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NOM PROPRE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275049"/>
                  </a:ext>
                </a:extLst>
              </a:tr>
              <a:tr h="50061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708627"/>
                  </a:ext>
                </a:extLst>
              </a:tr>
              <a:tr h="50061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554361"/>
                  </a:ext>
                </a:extLst>
              </a:tr>
              <a:tr h="50061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134872"/>
                  </a:ext>
                </a:extLst>
              </a:tr>
              <a:tr h="50061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343071"/>
                  </a:ext>
                </a:extLst>
              </a:tr>
              <a:tr h="50061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12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559752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57500" y="5279503"/>
            <a:ext cx="6109977" cy="4503906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FG10-3 –LA NATURE DES MOTS – LE GROUPE NOMINAL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095610"/>
            <a:ext cx="6146619" cy="400979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groupe nominal (GN) 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 forme </a:t>
            </a:r>
            <a:r>
              <a:rPr lang="fr-FR" sz="14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d’un déterminant, d’un nom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fr-FR" sz="1400" b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une fille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Il peut être complété par un (ou plusieurs) ADJECTIF(S)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 une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jolie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fille – une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jolie petite 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fille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rousse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 	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NB : dans le groupe nominal, le déterminant, le nom, et l’adjectif s’accordent en genre et en nombre.</a:t>
            </a:r>
          </a:p>
          <a:p>
            <a:pPr marL="901700" lvl="2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Ils s’écrivent au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masculin ou au féminin </a:t>
            </a:r>
          </a:p>
          <a:p>
            <a:pPr marL="615950" lvl="2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le couteau pointu   -    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La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dent pointu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</a:t>
            </a:r>
          </a:p>
          <a:p>
            <a:pPr marL="615950" lvl="2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marL="901700" lvl="3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Ils s’écrivent au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singulier (un seul) ou au pluriel (plusieurs)</a:t>
            </a:r>
          </a:p>
          <a:p>
            <a:pPr marL="615950" lvl="3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couteau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x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pointu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 -  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dent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pointu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es</a:t>
            </a:r>
          </a:p>
          <a:p>
            <a:pPr lvl="1"/>
            <a:endParaRPr lang="fr-FR" sz="23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identifier le groupe nominal, je repère le nom principal et je cherche les informations en plus pour identifier les adjectifs. </a:t>
            </a:r>
          </a:p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L’adjectif peut s’enlever alors que le nom ne s’enlève pas !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263" y="1095611"/>
            <a:ext cx="882062" cy="5713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487" y="5258631"/>
            <a:ext cx="620025" cy="43112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811D664-695D-BB1C-2988-54AE6F8906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893" y="6128243"/>
            <a:ext cx="5831831" cy="3277154"/>
          </a:xfrm>
          <a:prstGeom prst="rect">
            <a:avLst/>
          </a:prstGeom>
        </p:spPr>
      </p:pic>
      <p:pic>
        <p:nvPicPr>
          <p:cNvPr id="12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77173578-E9CF-E73D-509C-A92020932E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9" y="3909431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1AAF0B84-5E38-FF1F-CF13-FCEA4B432E6A}"/>
              </a:ext>
            </a:extLst>
          </p:cNvPr>
          <p:cNvSpPr txBox="1"/>
          <p:nvPr/>
        </p:nvSpPr>
        <p:spPr>
          <a:xfrm>
            <a:off x="4853277" y="4611131"/>
            <a:ext cx="1547523" cy="461665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La </a:t>
            </a:r>
            <a:r>
              <a:rPr lang="fr-FR" sz="1200" u="sng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table</a:t>
            </a:r>
            <a:r>
              <a:rPr lang="fr-FR" sz="1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basse</a:t>
            </a:r>
          </a:p>
          <a:p>
            <a:r>
              <a:rPr lang="fr-FR" sz="1200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     nom + adj</a:t>
            </a:r>
          </a:p>
        </p:txBody>
      </p:sp>
      <p:pic>
        <p:nvPicPr>
          <p:cNvPr id="1026" name="Picture 2" descr="Coffee Table Drawing | Free download on ClipArtMag">
            <a:extLst>
              <a:ext uri="{FF2B5EF4-FFF2-40B4-BE49-F238E27FC236}">
                <a16:creationId xmlns:a16="http://schemas.microsoft.com/office/drawing/2014/main" id="{14FC3AFF-999A-E6DC-6F3C-576212AF8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6787" y="4360827"/>
            <a:ext cx="676725" cy="57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9911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35586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Souligne LE NOM et donne son genre (féminin ou masculin)</a:t>
            </a: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Des vieilles casseroles 	…………………………………………………………….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Une route droite		…………………………………………………………….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Un merveilleux voyage	…………………………………………………………….</a:t>
            </a:r>
          </a:p>
          <a:p>
            <a:pPr algn="just">
              <a:lnSpc>
                <a:spcPct val="200000"/>
              </a:lnSpc>
            </a:pPr>
            <a:endParaRPr lang="fr-FR" sz="16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Souligne LE NOM et donne son nombre (singulier ou pluriel)</a:t>
            </a:r>
            <a:endParaRPr lang="fr-FR" sz="1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La baguette magique	…………………………………………………………….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Des histoires drôles 	…………………………………………………………….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Un matin calme 		…………………………………………………………….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</a:t>
            </a:r>
            <a:r>
              <a:rPr lang="fr-FR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algn="just"/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Ecris ce groupe nominal </a:t>
            </a:r>
            <a:r>
              <a:rPr lang="fr-FR" sz="1600">
                <a:latin typeface="Segoe UI Light" panose="020B0502040204020203" pitchFamily="34" charset="0"/>
                <a:cs typeface="Segoe UI Light" panose="020B0502040204020203" pitchFamily="34" charset="0"/>
              </a:rPr>
              <a:t>au masculin </a:t>
            </a: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pluriel :  l’écolière ponctuelle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394278-F6D5-B404-80EF-A8775CAC9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54635"/>
          <a:stretch/>
        </p:blipFill>
        <p:spPr bwMode="auto">
          <a:xfrm>
            <a:off x="509270" y="7386332"/>
            <a:ext cx="5877560" cy="927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1851749-6D17-568A-BB1A-393125C34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95" y="2309137"/>
            <a:ext cx="381053" cy="381053"/>
          </a:xfrm>
          <a:prstGeom prst="rect">
            <a:avLst/>
          </a:prstGeom>
        </p:spPr>
      </p:pic>
      <p:sp>
        <p:nvSpPr>
          <p:cNvPr id="16" name="Titre 1">
            <a:extLst>
              <a:ext uri="{FF2B5EF4-FFF2-40B4-BE49-F238E27FC236}">
                <a16:creationId xmlns:a16="http://schemas.microsoft.com/office/drawing/2014/main" id="{014B9EA5-82E8-7332-D49D-BABBBA43957A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FG10-3 –LA NATURE DES MOTS – LE GROUPE NOMINAL</a:t>
            </a:r>
          </a:p>
        </p:txBody>
      </p:sp>
      <p:sp>
        <p:nvSpPr>
          <p:cNvPr id="17" name="Flèche : droite 16">
            <a:extLst>
              <a:ext uri="{FF2B5EF4-FFF2-40B4-BE49-F238E27FC236}">
                <a16:creationId xmlns:a16="http://schemas.microsoft.com/office/drawing/2014/main" id="{9193854E-5A4E-BBE5-22CD-E6D53B817ED4}"/>
              </a:ext>
            </a:extLst>
          </p:cNvPr>
          <p:cNvSpPr/>
          <p:nvPr/>
        </p:nvSpPr>
        <p:spPr>
          <a:xfrm>
            <a:off x="2603834" y="2923674"/>
            <a:ext cx="252663" cy="721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Flèche : droite 17">
            <a:extLst>
              <a:ext uri="{FF2B5EF4-FFF2-40B4-BE49-F238E27FC236}">
                <a16:creationId xmlns:a16="http://schemas.microsoft.com/office/drawing/2014/main" id="{78EC1EB9-87BE-0569-2267-A1A3240EBE58}"/>
              </a:ext>
            </a:extLst>
          </p:cNvPr>
          <p:cNvSpPr/>
          <p:nvPr/>
        </p:nvSpPr>
        <p:spPr>
          <a:xfrm>
            <a:off x="2603834" y="3428426"/>
            <a:ext cx="252663" cy="721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AE08B8EF-6310-874F-404F-79B58565E68A}"/>
              </a:ext>
            </a:extLst>
          </p:cNvPr>
          <p:cNvSpPr/>
          <p:nvPr/>
        </p:nvSpPr>
        <p:spPr>
          <a:xfrm>
            <a:off x="2723146" y="3897083"/>
            <a:ext cx="252663" cy="721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05DA4B98-130B-A9FF-E6DF-6120A482B2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186" y="4663590"/>
            <a:ext cx="381053" cy="381053"/>
          </a:xfrm>
          <a:prstGeom prst="rect">
            <a:avLst/>
          </a:prstGeom>
        </p:spPr>
      </p:pic>
      <p:sp>
        <p:nvSpPr>
          <p:cNvPr id="21" name="Flèche : droite 20">
            <a:extLst>
              <a:ext uri="{FF2B5EF4-FFF2-40B4-BE49-F238E27FC236}">
                <a16:creationId xmlns:a16="http://schemas.microsoft.com/office/drawing/2014/main" id="{C15B974E-7133-A94C-73CA-5666191B7AFF}"/>
              </a:ext>
            </a:extLst>
          </p:cNvPr>
          <p:cNvSpPr/>
          <p:nvPr/>
        </p:nvSpPr>
        <p:spPr>
          <a:xfrm>
            <a:off x="2552697" y="5323073"/>
            <a:ext cx="252663" cy="721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Flèche : droite 21">
            <a:extLst>
              <a:ext uri="{FF2B5EF4-FFF2-40B4-BE49-F238E27FC236}">
                <a16:creationId xmlns:a16="http://schemas.microsoft.com/office/drawing/2014/main" id="{42966DB7-556B-C636-2B97-69190D59B571}"/>
              </a:ext>
            </a:extLst>
          </p:cNvPr>
          <p:cNvSpPr/>
          <p:nvPr/>
        </p:nvSpPr>
        <p:spPr>
          <a:xfrm>
            <a:off x="2545678" y="5779698"/>
            <a:ext cx="252663" cy="721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87DD3871-C564-94E2-4702-DB94657E3937}"/>
              </a:ext>
            </a:extLst>
          </p:cNvPr>
          <p:cNvSpPr/>
          <p:nvPr/>
        </p:nvSpPr>
        <p:spPr>
          <a:xfrm>
            <a:off x="2573750" y="6253097"/>
            <a:ext cx="252663" cy="721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31642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94142" y="4861671"/>
            <a:ext cx="6109977" cy="4854528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FG11-1– OG –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NOMBRE DES NOMS </a:t>
            </a:r>
            <a:b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 DES ADJECTIFS  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1" y="1240724"/>
            <a:ext cx="6146619" cy="333254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Chaque nom commun a un 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nombre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: 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singulier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ou 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pluriel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lvl="0" algn="just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nom est 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singulier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lorsqu’il désigne une seule personne, une seule chose. Ex. : 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chat,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une voisine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…</a:t>
            </a:r>
          </a:p>
          <a:p>
            <a:pPr lvl="0" algn="just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nom est 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pluriel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lorsqu’il désigne plusieurs personnes, plusieurs choses.</a:t>
            </a:r>
          </a:p>
          <a:p>
            <a:pPr algn="just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Ex. : 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des chats, des voisines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…</a:t>
            </a:r>
          </a:p>
          <a:p>
            <a:pPr algn="just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pluriel des noms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se forme le plus souvent en ajoutant un 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</a:t>
            </a:r>
            <a:r>
              <a:rPr lang="fr-FR" sz="1500" b="1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 nom singulier. Ex. : 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crayon ➜ des crayons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714375" lvl="1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’</a:t>
            </a:r>
          </a:p>
          <a:p>
            <a:pPr marL="285750" indent="-285750" algn="l">
              <a:buFont typeface="Wingdings" panose="05000000000000000000" pitchFamily="2" charset="2"/>
              <a:buChar char="q"/>
            </a:pP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</a:t>
            </a:r>
            <a:r>
              <a:rPr lang="fr-FR" sz="15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pluriel des adjectifs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se forme le plus souvent en ajoutant un -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ou un -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x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à l’adjectif singulier. L’adjectif s’accorde avec le nom.</a:t>
            </a:r>
          </a:p>
          <a:p>
            <a:endParaRPr lang="fr-FR" sz="15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NB  : Les noms terminés par -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-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eu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-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eau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prennent un -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x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au pluriel.</a:t>
            </a: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noms terminés par -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-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x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-</a:t>
            </a:r>
            <a:r>
              <a:rPr lang="fr-FR" sz="15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z</a:t>
            </a:r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ne changent pas.</a:t>
            </a:r>
          </a:p>
          <a:p>
            <a:pPr algn="l"/>
            <a:endParaRPr lang="fr-FR" dirty="0"/>
          </a:p>
          <a:p>
            <a:pPr algn="l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1651" y="669289"/>
            <a:ext cx="1188261" cy="7696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845" y="4742034"/>
            <a:ext cx="620025" cy="43112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E01834C-2B87-5A1F-166F-91C602D2B3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857" y="5915780"/>
            <a:ext cx="5742546" cy="3664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7948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E72C95CF-B884-C876-B081-188FB6CB1736}"/>
              </a:ext>
            </a:extLst>
          </p:cNvPr>
          <p:cNvSpPr txBox="1"/>
          <p:nvPr/>
        </p:nvSpPr>
        <p:spPr>
          <a:xfrm>
            <a:off x="431800" y="1279628"/>
            <a:ext cx="6216980" cy="8448467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400" dirty="0">
              <a:ln>
                <a:solidFill>
                  <a:schemeClr val="tx1"/>
                </a:solidFill>
                <a:prstDash val="dash"/>
              </a:ln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Ecris le pluriel des mots suivants en commençant par « Des »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Dreaming Outloud Pro" panose="03050502040302030504" pitchFamily="66" charset="0"/>
                <a:cs typeface="Dreaming Outloud Pro" panose="03050502040302030504" pitchFamily="66" charset="0"/>
              </a:rPr>
              <a:t>1/ un chien  		2/ un bateau		3/ une voix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4/ 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latin typeface="Dreaming Outloud Pro" panose="03050502040302030504" pitchFamily="66" charset="0"/>
                <a:cs typeface="Dreaming Outloud Pro" panose="03050502040302030504" pitchFamily="66" charset="0"/>
              </a:rPr>
              <a:t>le</a:t>
            </a:r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 kangourou		5/ un noyau 		7/ l’éléphant</a:t>
            </a:r>
            <a:r>
              <a:rPr lang="fr-FR" sz="14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	</a:t>
            </a: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</a:endParaRPr>
          </a:p>
          <a:p>
            <a:endParaRPr lang="fr-FR" sz="1500" dirty="0">
              <a:ln>
                <a:solidFill>
                  <a:schemeClr val="tx1"/>
                </a:solidFill>
                <a:prstDash val="dash"/>
              </a:ln>
              <a:solidFill>
                <a:schemeClr val="tx1"/>
              </a:solidFill>
            </a:endParaRPr>
          </a:p>
          <a:p>
            <a:r>
              <a:rPr lang="fr-FR" sz="1500" dirty="0">
                <a:ln>
                  <a:solidFill>
                    <a:schemeClr val="tx1"/>
                  </a:solidFill>
                  <a:prstDash val="dash"/>
                </a:ln>
                <a:solidFill>
                  <a:schemeClr val="tx1"/>
                </a:solidFill>
              </a:rPr>
              <a:t> 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algn="just"/>
            <a:r>
              <a:rPr lang="fr-FR" b="1" dirty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Je recopie les noms ou adjectifs suivants dans les bonnes cases </a:t>
            </a:r>
          </a:p>
          <a:p>
            <a:pPr algn="just"/>
            <a:endParaRPr lang="fr-FR" sz="1500" b="1" dirty="0">
              <a:latin typeface="Dreaming Outloud Pro" panose="03050502040302030504" pitchFamily="66" charset="0"/>
              <a:cs typeface="Dreaming Outloud Pro" panose="03050502040302030504" pitchFamily="66" charset="0"/>
            </a:endParaRPr>
          </a:p>
          <a:p>
            <a:pPr algn="just"/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 caillou		joyeuses	 	des ballons			la joie       un nez</a:t>
            </a:r>
          </a:p>
          <a:p>
            <a:pPr algn="just"/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enfants		 une souris		les poux			doux	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E216A8E-BA85-04FE-C615-683452B622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974853" y="1033032"/>
            <a:ext cx="743778" cy="55023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76FADA3-3030-787F-C0C7-5AC96DE486A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8016"/>
          <a:stretch/>
        </p:blipFill>
        <p:spPr bwMode="auto">
          <a:xfrm>
            <a:off x="548640" y="3107839"/>
            <a:ext cx="5877560" cy="227314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leau 10">
            <a:extLst>
              <a:ext uri="{FF2B5EF4-FFF2-40B4-BE49-F238E27FC236}">
                <a16:creationId xmlns:a16="http://schemas.microsoft.com/office/drawing/2014/main" id="{D4663FAF-7290-8ED8-E3D9-3F0E5DAFF9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1879761"/>
              </p:ext>
            </p:extLst>
          </p:nvPr>
        </p:nvGraphicFramePr>
        <p:xfrm>
          <a:off x="696433" y="6753153"/>
          <a:ext cx="5465134" cy="2836527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732567">
                  <a:extLst>
                    <a:ext uri="{9D8B030D-6E8A-4147-A177-3AD203B41FA5}">
                      <a16:colId xmlns:a16="http://schemas.microsoft.com/office/drawing/2014/main" val="1539250861"/>
                    </a:ext>
                  </a:extLst>
                </a:gridCol>
                <a:gridCol w="2732567">
                  <a:extLst>
                    <a:ext uri="{9D8B030D-6E8A-4147-A177-3AD203B41FA5}">
                      <a16:colId xmlns:a16="http://schemas.microsoft.com/office/drawing/2014/main" val="2609875852"/>
                    </a:ext>
                  </a:extLst>
                </a:gridCol>
              </a:tblGrid>
              <a:tr h="33344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NOM </a:t>
                      </a:r>
                      <a:r>
                        <a:rPr lang="fr-FR" u="sng" dirty="0"/>
                        <a:t>SINGULIER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NOM </a:t>
                      </a:r>
                      <a:r>
                        <a:rPr lang="fr-FR" u="sng" dirty="0"/>
                        <a:t>PLURIEL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275049"/>
                  </a:ext>
                </a:extLst>
              </a:tr>
              <a:tr h="500616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708627"/>
                  </a:ext>
                </a:extLst>
              </a:tr>
              <a:tr h="50061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134872"/>
                  </a:ext>
                </a:extLst>
              </a:tr>
              <a:tr h="50061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712375"/>
                  </a:ext>
                </a:extLst>
              </a:tr>
              <a:tr h="50061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16231"/>
                  </a:ext>
                </a:extLst>
              </a:tr>
              <a:tr h="50061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567710"/>
                  </a:ext>
                </a:extLst>
              </a:tr>
            </a:tbl>
          </a:graphicData>
        </a:graphic>
      </p:graphicFrame>
      <p:sp>
        <p:nvSpPr>
          <p:cNvPr id="3" name="Titre 1">
            <a:extLst>
              <a:ext uri="{FF2B5EF4-FFF2-40B4-BE49-F238E27FC236}">
                <a16:creationId xmlns:a16="http://schemas.microsoft.com/office/drawing/2014/main" id="{8648849C-F48A-7C28-C00F-E8BA45816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FG11-1– OG –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NOMBRE DES NOMS </a:t>
            </a:r>
            <a:b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 DES ADJECTIFS  </a:t>
            </a:r>
          </a:p>
        </p:txBody>
      </p:sp>
    </p:spTree>
    <p:extLst>
      <p:ext uri="{BB962C8B-B14F-4D97-AF65-F5344CB8AC3E}">
        <p14:creationId xmlns:p14="http://schemas.microsoft.com/office/powerpoint/2010/main" val="39138129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C1978FFC-D537-9A72-5D0E-DD79BFBC4C55}"/>
              </a:ext>
            </a:extLst>
          </p:cNvPr>
          <p:cNvSpPr txBox="1"/>
          <p:nvPr/>
        </p:nvSpPr>
        <p:spPr>
          <a:xfrm>
            <a:off x="431800" y="1123149"/>
            <a:ext cx="6216980" cy="3323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Le genre, c’est soit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MASCULIN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(un) soit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FEMININ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(une)</a:t>
            </a:r>
          </a:p>
          <a:p>
            <a:endParaRPr lang="fr-FR" sz="1400" i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Pour passer du masculin au féminin, il y a plusieurs façons: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On ajoute un –e </a:t>
            </a:r>
            <a:b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ex: petit – petite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On transforme la fin du mot comme -EUR en –EUSE ou en –RICE</a:t>
            </a:r>
            <a:b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chanteur – chanteuse, facteur – factrice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On change complètement le mot  </a:t>
            </a:r>
            <a:b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un garçon – une fille ou un coq – une poule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Certains mots ne  changent pas </a:t>
            </a:r>
            <a:b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un élève – une élève</a:t>
            </a:r>
          </a:p>
          <a:p>
            <a:pPr marL="285750" indent="-285750">
              <a:buFont typeface="Wingdings" panose="05000000000000000000" pitchFamily="2" charset="2"/>
              <a:buChar char="F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NB : certains noms n’ont qu’un genre. </a:t>
            </a:r>
            <a:b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Ex: une fleur, un jouet</a:t>
            </a: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4" name="Titre 1">
            <a:extLst>
              <a:ext uri="{FF2B5EF4-FFF2-40B4-BE49-F238E27FC236}">
                <a16:creationId xmlns:a16="http://schemas.microsoft.com/office/drawing/2014/main" id="{640F443D-2F03-FA15-385D-2067D47D74E0}"/>
              </a:ext>
            </a:extLst>
          </p:cNvPr>
          <p:cNvSpPr txBox="1">
            <a:spLocks/>
          </p:cNvSpPr>
          <p:nvPr/>
        </p:nvSpPr>
        <p:spPr>
          <a:xfrm>
            <a:off x="440366" y="4731627"/>
            <a:ext cx="6216980" cy="4436505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376AB3-CED1-8A71-B94C-ED240F1B2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6037" y="4763275"/>
            <a:ext cx="620025" cy="431128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7D0F987-8E04-D812-1922-C8D531B9D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444" y="5331339"/>
            <a:ext cx="5693229" cy="369985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1817CAC-F5B0-DD2A-DC37-34BB0B2D20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173" y="202199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FG11-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2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– OG –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GENRE DES NOMS </a:t>
            </a:r>
            <a:b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ET DES ADJECTIFS 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2C9EAF9-B63C-5831-7D33-DBF21B587D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0112"/>
          <a:stretch/>
        </p:blipFill>
        <p:spPr>
          <a:xfrm>
            <a:off x="5974853" y="1033032"/>
            <a:ext cx="743778" cy="55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5606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BC32A-34E9-75D4-20E8-7F1C23E77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494C0C4E-EA14-BC7C-6939-768B6875E51C}"/>
              </a:ext>
            </a:extLst>
          </p:cNvPr>
          <p:cNvSpPr txBox="1"/>
          <p:nvPr/>
        </p:nvSpPr>
        <p:spPr>
          <a:xfrm>
            <a:off x="393700" y="1371067"/>
            <a:ext cx="6051550" cy="824841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Complète le tableau ci-dessous : </a:t>
            </a: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Transforme la phrase au féminin : 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garçon va chez le voisin pour voir son copain. 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196F492-5C9D-2157-2EC6-B3C64AA50A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D5D69B9-4F5B-0CC8-04E9-C4BB1C265447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4220645-3C4D-1D5C-826B-D73AC7BAAD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7718"/>
          <a:stretch/>
        </p:blipFill>
        <p:spPr bwMode="auto">
          <a:xfrm>
            <a:off x="480695" y="6636991"/>
            <a:ext cx="5877560" cy="2297203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66E79A2-9D10-5104-25ED-B08B028ED027}"/>
              </a:ext>
            </a:extLst>
          </p:cNvPr>
          <p:cNvGraphicFramePr>
            <a:graphicFrameLocks noGrp="1"/>
          </p:cNvGraphicFramePr>
          <p:nvPr/>
        </p:nvGraphicFramePr>
        <p:xfrm>
          <a:off x="947057" y="2786743"/>
          <a:ext cx="4572000" cy="222504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1139564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3755182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MASCULIN</a:t>
                      </a:r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FEMININ</a:t>
                      </a:r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750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Petit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653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Une joueuse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40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Le maitre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293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La dentiste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47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Mon frère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609867"/>
                  </a:ext>
                </a:extLst>
              </a:tr>
            </a:tbl>
          </a:graphicData>
        </a:graphic>
      </p:graphicFrame>
      <p:sp>
        <p:nvSpPr>
          <p:cNvPr id="10" name="Titre 1">
            <a:extLst>
              <a:ext uri="{FF2B5EF4-FFF2-40B4-BE49-F238E27FC236}">
                <a16:creationId xmlns:a16="http://schemas.microsoft.com/office/drawing/2014/main" id="{9F53185E-FAD6-CDF7-07BD-6D2A9BE770DB}"/>
              </a:ext>
            </a:extLst>
          </p:cNvPr>
          <p:cNvSpPr txBox="1">
            <a:spLocks/>
          </p:cNvSpPr>
          <p:nvPr/>
        </p:nvSpPr>
        <p:spPr>
          <a:xfrm>
            <a:off x="392173" y="202199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FG11-2– OG – LE GENRE DES NOMS </a:t>
            </a:r>
            <a:b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ET DES ADJECTIFS  </a:t>
            </a:r>
          </a:p>
        </p:txBody>
      </p:sp>
    </p:spTree>
    <p:extLst>
      <p:ext uri="{BB962C8B-B14F-4D97-AF65-F5344CB8AC3E}">
        <p14:creationId xmlns:p14="http://schemas.microsoft.com/office/powerpoint/2010/main" val="18798088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94142" y="4953000"/>
            <a:ext cx="6109977" cy="4763198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FG12 – LA NATURE DES MOTS –LE DETERMINANT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1" y="1162233"/>
            <a:ext cx="6146619" cy="370013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petits mots qui se placent devant les noms s’appellent  des</a:t>
            </a:r>
          </a:p>
          <a:p>
            <a:pPr algn="l"/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déterminants  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(ex : un film – la caméra – les acteurs).</a:t>
            </a:r>
          </a:p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déterminant indique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genre du nom 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(masculin / féminin)</a:t>
            </a:r>
          </a:p>
          <a:p>
            <a:pPr lvl="2"/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la caméra (féminin) – un ours (masculin)</a:t>
            </a:r>
          </a:p>
          <a:p>
            <a:pPr lvl="2"/>
            <a:endParaRPr lang="fr-FR" sz="14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806450" lvl="2" indent="-342900">
              <a:buFont typeface="Arial" panose="020B0604020202020204" pitchFamily="34" charset="0"/>
              <a:buChar char="•"/>
            </a:pP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nombre 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(singulier /pluriel) </a:t>
            </a:r>
          </a:p>
          <a:p>
            <a:pPr marL="463550" lvl="2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la chambre – les chambres</a:t>
            </a:r>
          </a:p>
          <a:p>
            <a:pPr marL="84138" lvl="2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605" y="918516"/>
            <a:ext cx="1188261" cy="76962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845" y="4862365"/>
            <a:ext cx="620025" cy="431128"/>
          </a:xfrm>
          <a:prstGeom prst="rect">
            <a:avLst/>
          </a:prstGeom>
        </p:spPr>
      </p:pic>
      <p:graphicFrame>
        <p:nvGraphicFramePr>
          <p:cNvPr id="3" name="Tableau 5">
            <a:extLst>
              <a:ext uri="{FF2B5EF4-FFF2-40B4-BE49-F238E27FC236}">
                <a16:creationId xmlns:a16="http://schemas.microsoft.com/office/drawing/2014/main" id="{ED81BBF3-6BC9-03D4-420D-6F292AAB9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2717808"/>
              </p:ext>
            </p:extLst>
          </p:nvPr>
        </p:nvGraphicFramePr>
        <p:xfrm>
          <a:off x="470078" y="3183686"/>
          <a:ext cx="6099165" cy="16306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877459">
                  <a:extLst>
                    <a:ext uri="{9D8B030D-6E8A-4147-A177-3AD203B41FA5}">
                      <a16:colId xmlns:a16="http://schemas.microsoft.com/office/drawing/2014/main" val="4167711851"/>
                    </a:ext>
                  </a:extLst>
                </a:gridCol>
                <a:gridCol w="986589">
                  <a:extLst>
                    <a:ext uri="{9D8B030D-6E8A-4147-A177-3AD203B41FA5}">
                      <a16:colId xmlns:a16="http://schemas.microsoft.com/office/drawing/2014/main" val="3744638637"/>
                    </a:ext>
                  </a:extLst>
                </a:gridCol>
                <a:gridCol w="1022685">
                  <a:extLst>
                    <a:ext uri="{9D8B030D-6E8A-4147-A177-3AD203B41FA5}">
                      <a16:colId xmlns:a16="http://schemas.microsoft.com/office/drawing/2014/main" val="2224198800"/>
                    </a:ext>
                  </a:extLst>
                </a:gridCol>
                <a:gridCol w="1606216">
                  <a:extLst>
                    <a:ext uri="{9D8B030D-6E8A-4147-A177-3AD203B41FA5}">
                      <a16:colId xmlns:a16="http://schemas.microsoft.com/office/drawing/2014/main" val="1633276906"/>
                    </a:ext>
                  </a:extLst>
                </a:gridCol>
                <a:gridCol w="494798">
                  <a:extLst>
                    <a:ext uri="{9D8B030D-6E8A-4147-A177-3AD203B41FA5}">
                      <a16:colId xmlns:a16="http://schemas.microsoft.com/office/drawing/2014/main" val="2810083198"/>
                    </a:ext>
                  </a:extLst>
                </a:gridCol>
                <a:gridCol w="1111418">
                  <a:extLst>
                    <a:ext uri="{9D8B030D-6E8A-4147-A177-3AD203B41FA5}">
                      <a16:colId xmlns:a16="http://schemas.microsoft.com/office/drawing/2014/main" val="2861565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FR" sz="14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Articles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b="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Autres déterminants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618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14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Masculin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féminin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possessifs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démonstratifs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27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Singulier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le, l’, 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la, l’, une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4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mon, ton, son, ma, ta, sa,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ce, cette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58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pluriel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Les, des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sz="14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fr-FR" sz="14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mes, tes, ses, nos, vos, leurs,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ces</a:t>
                      </a:r>
                      <a:endParaRPr lang="fr-FR" sz="14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738974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B9B72946-F079-ACAF-601C-EEBAC09D0BB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565"/>
          <a:stretch/>
        </p:blipFill>
        <p:spPr>
          <a:xfrm>
            <a:off x="1305679" y="5838825"/>
            <a:ext cx="4486901" cy="331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612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627864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0406B51-70DE-DF2E-8341-20F1C11C754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63" r="3140"/>
          <a:stretch/>
        </p:blipFill>
        <p:spPr>
          <a:xfrm>
            <a:off x="437452" y="2419350"/>
            <a:ext cx="5960173" cy="3392196"/>
          </a:xfrm>
          <a:prstGeom prst="rect">
            <a:avLst/>
          </a:prstGeom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C4B24D87-89CC-E456-41F1-6229D1617F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25112778-97B4-D2D6-F044-199E57413507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FG12 – LA NATURE DES MOTS –LE DETERMINANT</a:t>
            </a:r>
          </a:p>
        </p:txBody>
      </p:sp>
    </p:spTree>
    <p:extLst>
      <p:ext uri="{BB962C8B-B14F-4D97-AF65-F5344CB8AC3E}">
        <p14:creationId xmlns:p14="http://schemas.microsoft.com/office/powerpoint/2010/main" val="8947099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57500" y="4532265"/>
            <a:ext cx="6109977" cy="5047944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FG13 –LA NATURE DES MOTS – L’ADJECTIF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095611"/>
            <a:ext cx="6146619" cy="313308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 fontScale="92500" lnSpcReduction="10000"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L’adjectif est un mot qui donne des informations complémentaires </a:t>
            </a:r>
          </a:p>
          <a:p>
            <a:pPr marL="158750" algn="l"/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au nom auquel il se rattache. Il dit </a:t>
            </a: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COMMENT </a:t>
            </a:r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est le nom.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 une	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jolie 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fille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  	 adjectif	. nom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L’adjectif peut être MASCULIN ou FEMININ </a:t>
            </a:r>
          </a:p>
          <a:p>
            <a:pPr marL="158750" algn="l"/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EX : petit – petite ;	grand – grande</a:t>
            </a:r>
          </a:p>
          <a:p>
            <a:pPr marL="158750"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L’adjectif peut être SINGULIER ou PLURIEL </a:t>
            </a:r>
          </a:p>
          <a:p>
            <a:pPr marL="158750" algn="l"/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EX : petit – petits ;	grand – grands</a:t>
            </a:r>
          </a:p>
          <a:p>
            <a:pPr marL="158750"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écrire un adjectif au féminin, on ajoute généralement un –e final (ex ci-dessus).</a:t>
            </a: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NB : Mais il y a d’autres marques du féminin : léger – lég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ère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; blanc – blan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che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; neuf - neu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ve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; doux – dou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ce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; beau - b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elle</a:t>
            </a:r>
          </a:p>
          <a:p>
            <a:pPr marL="158750" lvl="1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endParaRPr lang="fr-FR" sz="23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263" y="1095611"/>
            <a:ext cx="882062" cy="5713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487" y="4398570"/>
            <a:ext cx="620025" cy="4311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84648C3-2888-1565-1CDF-3E24E88EA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638" y="5487795"/>
            <a:ext cx="5473700" cy="2833315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FAB572C-6B3A-DD62-4B1C-3310CEBD2CE1}"/>
              </a:ext>
            </a:extLst>
          </p:cNvPr>
          <p:cNvSpPr/>
          <p:nvPr/>
        </p:nvSpPr>
        <p:spPr>
          <a:xfrm>
            <a:off x="4419299" y="1836785"/>
            <a:ext cx="1981200" cy="133894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L’adjectif</a:t>
            </a:r>
            <a:r>
              <a:rPr lang="fr-FR" sz="18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s’accorde en genre et en nombre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66366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30996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Souligne en vert les adjectifs au féminin et en bleu les adjectifs au masculin : </a:t>
            </a: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Le pompier secourt la </a:t>
            </a:r>
            <a:r>
              <a:rPr lang="fr-FR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vieille dame</a:t>
            </a: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Ce </a:t>
            </a:r>
            <a:r>
              <a:rPr lang="fr-FR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savant fou </a:t>
            </a: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invente un remède. 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Une </a:t>
            </a:r>
            <a:r>
              <a:rPr lang="fr-FR" sz="16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douce musique </a:t>
            </a: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raisonne dans ma tête.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Mon grand-père a une montre neuve. </a:t>
            </a:r>
          </a:p>
          <a:p>
            <a:pPr algn="just">
              <a:lnSpc>
                <a:spcPct val="200000"/>
              </a:lnSpc>
            </a:pP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Nous aurons tous un robot intelligent. </a:t>
            </a:r>
          </a:p>
          <a:p>
            <a:pPr algn="just">
              <a:lnSpc>
                <a:spcPct val="200000"/>
              </a:lnSpc>
            </a:pPr>
            <a:endParaRPr lang="fr-FR" sz="1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</a:t>
            </a:r>
            <a:r>
              <a:rPr lang="fr-FR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</a:t>
            </a:r>
          </a:p>
          <a:p>
            <a:pPr algn="just"/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Décris une ou deux émotions de ces </a:t>
            </a:r>
          </a:p>
          <a:p>
            <a:pPr algn="just"/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personnages  en utilisant un nom et un </a:t>
            </a:r>
          </a:p>
          <a:p>
            <a:pPr algn="just"/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adjectif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394278-F6D5-B404-80EF-A8775CAC9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7718"/>
          <a:stretch/>
        </p:blipFill>
        <p:spPr bwMode="auto">
          <a:xfrm>
            <a:off x="509270" y="7386331"/>
            <a:ext cx="5877560" cy="229720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3BB4765-EF90-A723-A218-24E37D2C21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FG13 –LA NATURE DES MOTS – L’ADJECTIF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851749-6D17-568A-BB1A-393125C34C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695" y="2309137"/>
            <a:ext cx="381053" cy="38105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17ED8DE-E52E-0DB1-25B2-F2D6C6747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4794" y="5585175"/>
            <a:ext cx="2273461" cy="1649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85463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57500" y="5314280"/>
            <a:ext cx="6109977" cy="4494528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FG14 –LA NATURE DES MOTS – L’ADVERBE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276082"/>
            <a:ext cx="6146619" cy="385940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8750" algn="l"/>
            <a:r>
              <a:rPr lang="fr-FR" sz="14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L'adverbe</a:t>
            </a: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est un mot invariable. Il s’écrit toujours pareil. Il précise le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Sens ou modifie le sens d’un VERBE.	</a:t>
            </a:r>
          </a:p>
          <a:p>
            <a:pPr marL="158750" algn="l"/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Il chante – Il chante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bien.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			   adv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Un adverbe peut être formé par un seul ou plusieurs mots. </a:t>
            </a:r>
            <a:r>
              <a:rPr lang="fr-FR" sz="1400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Il peut-être supprimé de la phrase. </a:t>
            </a: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: dehors ; là-bas ; par hasard</a:t>
            </a:r>
          </a:p>
          <a:p>
            <a:pPr marL="158750" algn="l"/>
            <a:endParaRPr lang="fr-FR" sz="1400" i="1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58750"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L’adverbe donne des informations complémentaires sur :</a:t>
            </a:r>
          </a:p>
          <a:p>
            <a:pPr marL="444500" indent="-285750" algn="l">
              <a:buFont typeface="Wingdings" panose="05000000000000000000" pitchFamily="2" charset="2"/>
              <a:buChar char="F"/>
            </a:pPr>
            <a:r>
              <a:rPr lang="fr-FR" sz="1400" b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temps : 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aujourd’hui, hier, demain, jamais….</a:t>
            </a:r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Un lieu :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là-bas, ici, en-haut…</a:t>
            </a: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La quantité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peu- beaucoup, assez…</a:t>
            </a:r>
          </a:p>
          <a:p>
            <a:pPr marL="444500" lvl="1" indent="-285750">
              <a:buFont typeface="Wingdings" panose="05000000000000000000" pitchFamily="2" charset="2"/>
              <a:buChar char="F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La manière : bien, mal, courageusement, doucement…</a:t>
            </a:r>
          </a:p>
          <a:p>
            <a:pPr marL="158750" lvl="1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</a:p>
          <a:p>
            <a:pPr marL="158750" lvl="1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Beaucoup d’adverbe se forme en ajoutant –MENT à la fin d’un adjectif féminin. </a:t>
            </a:r>
          </a:p>
          <a:p>
            <a:pPr marL="158750" lvl="1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douce 	doucement			tendre		tendrement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5263" y="1059515"/>
            <a:ext cx="882062" cy="5713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0487" y="5249788"/>
            <a:ext cx="620025" cy="431128"/>
          </a:xfrm>
          <a:prstGeom prst="rect">
            <a:avLst/>
          </a:prstGeom>
        </p:spPr>
      </p:pic>
      <p:pic>
        <p:nvPicPr>
          <p:cNvPr id="13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933EF707-61F2-EB82-1838-222282089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59" y="3965276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0FDC022-DC22-3888-671B-24F90D1D3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066" y="6097943"/>
            <a:ext cx="5901411" cy="3104142"/>
          </a:xfrm>
          <a:prstGeom prst="rect">
            <a:avLst/>
          </a:prstGeom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0F07E07C-ACD7-B4AD-ECF5-D53753D96652}"/>
              </a:ext>
            </a:extLst>
          </p:cNvPr>
          <p:cNvSpPr/>
          <p:nvPr/>
        </p:nvSpPr>
        <p:spPr>
          <a:xfrm>
            <a:off x="1549400" y="4800600"/>
            <a:ext cx="2794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C3F8E87D-8315-AB46-F9F0-7A49B6EEF31D}"/>
              </a:ext>
            </a:extLst>
          </p:cNvPr>
          <p:cNvSpPr/>
          <p:nvPr/>
        </p:nvSpPr>
        <p:spPr>
          <a:xfrm>
            <a:off x="4591109" y="4846319"/>
            <a:ext cx="279400" cy="4571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1463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40230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Recopie les phrases en supprimant les adverbes. 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Le gâteau reste longtemps dans le four. 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La porte reste souvent ouverte.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Les tomates murissent toujours en été. 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Le facteur distribue rapidement le courrier.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Dehors, il pleut beaucoup.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D394278-F6D5-B404-80EF-A8775CAC9D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3" r="6844" b="57244"/>
          <a:stretch/>
        </p:blipFill>
        <p:spPr bwMode="auto">
          <a:xfrm>
            <a:off x="490220" y="3848100"/>
            <a:ext cx="5877560" cy="62935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68AB5504-14FB-8999-097D-0CA408951C13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FG14 –LA NATURE DES MOTS – L’ADVERBE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9BE5A2-BF73-ABF0-0BAE-675DDF3285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3" r="6844" b="57244"/>
          <a:stretch/>
        </p:blipFill>
        <p:spPr bwMode="auto">
          <a:xfrm>
            <a:off x="509270" y="2997200"/>
            <a:ext cx="5877560" cy="629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2997CAF-FB93-5499-FF7A-0689F19ECD7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3" r="6844" b="57244"/>
          <a:stretch/>
        </p:blipFill>
        <p:spPr bwMode="auto">
          <a:xfrm>
            <a:off x="473075" y="4712415"/>
            <a:ext cx="5877560" cy="629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D1A1D9C3-B573-35B0-365A-207C5390DB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3" r="6844" b="57244"/>
          <a:stretch/>
        </p:blipFill>
        <p:spPr bwMode="auto">
          <a:xfrm>
            <a:off x="473075" y="5557175"/>
            <a:ext cx="5877560" cy="629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CD948698-2535-36D4-52E0-10C03E9C34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983" r="6844" b="57244"/>
          <a:stretch/>
        </p:blipFill>
        <p:spPr bwMode="auto">
          <a:xfrm>
            <a:off x="431800" y="6447444"/>
            <a:ext cx="5877560" cy="6293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2797302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6DFE9C52-E8B8-C2EA-64C7-F59B384CFE25}"/>
              </a:ext>
            </a:extLst>
          </p:cNvPr>
          <p:cNvSpPr txBox="1">
            <a:spLocks/>
          </p:cNvSpPr>
          <p:nvPr/>
        </p:nvSpPr>
        <p:spPr>
          <a:xfrm>
            <a:off x="494142" y="5630779"/>
            <a:ext cx="6109977" cy="4085418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FG17 –NATURE DES MOTS – </a:t>
            </a:r>
            <a:b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PRONOMS PERSONNELS (PP)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A8B0269-4274-576E-999C-61001A08B80B}"/>
              </a:ext>
            </a:extLst>
          </p:cNvPr>
          <p:cNvSpPr txBox="1">
            <a:spLocks/>
          </p:cNvSpPr>
          <p:nvPr/>
        </p:nvSpPr>
        <p:spPr>
          <a:xfrm>
            <a:off x="457500" y="1095611"/>
            <a:ext cx="6146619" cy="434509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pronoms personnels peuvent remplacer les groupes </a:t>
            </a:r>
          </a:p>
          <a:p>
            <a:pPr algn="l"/>
            <a:r>
              <a:rPr lang="fr-FR" sz="15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nominaux (sujet) dans une phrase.</a:t>
            </a:r>
          </a:p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Ex 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: les. élèves 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entrent en classe. 	</a:t>
            </a:r>
            <a:r>
              <a:rPr lang="fr-FR" sz="1400" i="1" u="sng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Ils</a:t>
            </a:r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entrent en classe.</a:t>
            </a:r>
          </a:p>
          <a:p>
            <a:pPr algn="l"/>
            <a:r>
              <a:rPr lang="fr-FR" sz="1400" i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      GN sujet				PP sujet</a:t>
            </a:r>
          </a:p>
          <a:p>
            <a:pPr algn="l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	</a:t>
            </a:r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E848FB3-4382-7AD2-BE93-E8C21E6512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4066" y="1089495"/>
            <a:ext cx="1124477" cy="72830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3FC69-03FF-656B-9F95-13790C0CA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7300" y="5578934"/>
            <a:ext cx="620025" cy="431128"/>
          </a:xfrm>
          <a:prstGeom prst="rect">
            <a:avLst/>
          </a:prstGeom>
        </p:spPr>
      </p:pic>
      <p:pic>
        <p:nvPicPr>
          <p:cNvPr id="3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878D26C0-5DB5-8A5F-D5D7-968650F4F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708" y="1763632"/>
            <a:ext cx="268219" cy="446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1B596D3E-7750-AEC4-A43B-D38ADEC8616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" r="1736"/>
          <a:stretch/>
        </p:blipFill>
        <p:spPr>
          <a:xfrm>
            <a:off x="673100" y="6512960"/>
            <a:ext cx="5690758" cy="2131800"/>
          </a:xfrm>
          <a:prstGeom prst="rect">
            <a:avLst/>
          </a:prstGeom>
        </p:spPr>
      </p:pic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56D69E59-0BAE-F594-BA59-ADB984D2457C}"/>
              </a:ext>
            </a:extLst>
          </p:cNvPr>
          <p:cNvSpPr/>
          <p:nvPr/>
        </p:nvSpPr>
        <p:spPr>
          <a:xfrm>
            <a:off x="3348956" y="1901485"/>
            <a:ext cx="320523" cy="5926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14" name="Tableau 14">
            <a:extLst>
              <a:ext uri="{FF2B5EF4-FFF2-40B4-BE49-F238E27FC236}">
                <a16:creationId xmlns:a16="http://schemas.microsoft.com/office/drawing/2014/main" id="{D810950E-8B1A-64E9-359C-0146DDB58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8631024"/>
              </p:ext>
            </p:extLst>
          </p:nvPr>
        </p:nvGraphicFramePr>
        <p:xfrm>
          <a:off x="906575" y="2345802"/>
          <a:ext cx="4832488" cy="30175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40651">
                  <a:extLst>
                    <a:ext uri="{9D8B030D-6E8A-4147-A177-3AD203B41FA5}">
                      <a16:colId xmlns:a16="http://schemas.microsoft.com/office/drawing/2014/main" val="4290669015"/>
                    </a:ext>
                  </a:extLst>
                </a:gridCol>
                <a:gridCol w="1258990">
                  <a:extLst>
                    <a:ext uri="{9D8B030D-6E8A-4147-A177-3AD203B41FA5}">
                      <a16:colId xmlns:a16="http://schemas.microsoft.com/office/drawing/2014/main" val="893746391"/>
                    </a:ext>
                  </a:extLst>
                </a:gridCol>
                <a:gridCol w="3132847">
                  <a:extLst>
                    <a:ext uri="{9D8B030D-6E8A-4147-A177-3AD203B41FA5}">
                      <a16:colId xmlns:a16="http://schemas.microsoft.com/office/drawing/2014/main" val="2067222569"/>
                    </a:ext>
                  </a:extLst>
                </a:gridCol>
              </a:tblGrid>
              <a:tr h="351491">
                <a:tc rowSpan="6">
                  <a:txBody>
                    <a:bodyPr/>
                    <a:lstStyle/>
                    <a:p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PRONOM PERSONNEL</a:t>
                      </a:r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SINGULIER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317767"/>
                  </a:ext>
                </a:extLst>
              </a:tr>
              <a:tr h="3514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7752720"/>
                  </a:ext>
                </a:extLst>
              </a:tr>
              <a:tr h="86669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</a:t>
                      </a:r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(masculin) </a:t>
                      </a:r>
                      <a:endParaRPr lang="fr-FR" sz="18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elle </a:t>
                      </a:r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(féminin)</a:t>
                      </a:r>
                    </a:p>
                    <a:p>
                      <a:pPr algn="ctr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831660"/>
                  </a:ext>
                </a:extLst>
              </a:tr>
              <a:tr h="351491">
                <a:tc vMerge="1">
                  <a:txBody>
                    <a:bodyPr/>
                    <a:lstStyle/>
                    <a:p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PLURIEL</a:t>
                      </a:r>
                    </a:p>
                    <a:p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418832"/>
                  </a:ext>
                </a:extLst>
              </a:tr>
              <a:tr h="351491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025341"/>
                  </a:ext>
                </a:extLst>
              </a:tr>
              <a:tr h="606683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</a:t>
                      </a:r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(masculin) </a:t>
                      </a:r>
                      <a:endParaRPr lang="fr-FR" sz="18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 elles </a:t>
                      </a:r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(féminin)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6825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08260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30996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D837254-B7CB-C21F-2131-158CE6016F39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FFC00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FG17 –NATURE DES MOTS – </a:t>
            </a:r>
            <a:b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PRONOMS PERSONNELS (PP)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F29AB0A-4F87-94A3-F208-B48A710ECE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851" y="2373223"/>
            <a:ext cx="5630398" cy="151811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6F11E53-9BE9-9016-4EE8-918B051DF8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50" y="5391620"/>
            <a:ext cx="5829300" cy="199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5722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FC01 – PASSÉ – PRESENT- FUTUR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464961" y="1231868"/>
            <a:ext cx="6109977" cy="3600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 temps du verbe</a:t>
            </a: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Lorsque le verbe est conjugué, il indique ce qui ce passe et QUAND cela</a:t>
            </a: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Se passe.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Cela peut se passer maintenant, avant (dans le passé)  ou cela se passera plus tard (demain, un autre jour). </a:t>
            </a: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verbes conjugués permettent de situer les faits dans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 TEMPS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</a:p>
          <a:p>
            <a:pPr marL="171450" indent="-171450">
              <a:buFontTx/>
              <a:buChar char="-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Dans le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passé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Hier, elle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dans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é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avec ses amies.</a:t>
            </a:r>
          </a:p>
          <a:p>
            <a:pPr marL="171450" indent="-171450">
              <a:buFontTx/>
              <a:buChar char="-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Dans le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présent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Elle danse avec ses amies. (en ce moment)</a:t>
            </a:r>
          </a:p>
          <a:p>
            <a:pPr marL="171450" indent="-171450">
              <a:buFontTx/>
              <a:buChar char="-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Dans le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futur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: Demain, elle danser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avec ses amies. </a:t>
            </a:r>
          </a:p>
          <a:p>
            <a:pPr marL="171450" indent="-171450">
              <a:buFontTx/>
              <a:buChar char="-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Tx/>
              <a:buChar char="-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4907" y="1091445"/>
            <a:ext cx="785059" cy="851269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675A88D4-E328-9AAE-0805-0B0CCD94860C}"/>
              </a:ext>
            </a:extLst>
          </p:cNvPr>
          <p:cNvSpPr txBox="1">
            <a:spLocks/>
          </p:cNvSpPr>
          <p:nvPr/>
        </p:nvSpPr>
        <p:spPr>
          <a:xfrm>
            <a:off x="464961" y="5103924"/>
            <a:ext cx="6109977" cy="4317719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E74E74-CB25-AE2A-76BB-B46EBFABD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026" y="4979844"/>
            <a:ext cx="620025" cy="4311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78C45AB-EF5C-A0F9-C6D1-5ED5D4CD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704" y="6089408"/>
            <a:ext cx="5816949" cy="224557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4007BF8-5AEC-6A95-4666-DFF4976A47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513" y="3714588"/>
            <a:ext cx="5831046" cy="97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1629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5016758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9FA8F451-80EF-B1D8-0FB5-B82E424CFDCF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216" y="2360713"/>
            <a:ext cx="521970" cy="52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B6D5D79-53CF-8508-41E1-1D37197F4295}"/>
              </a:ext>
            </a:extLst>
          </p:cNvPr>
          <p:cNvSpPr txBox="1"/>
          <p:nvPr/>
        </p:nvSpPr>
        <p:spPr>
          <a:xfrm>
            <a:off x="874701" y="2364543"/>
            <a:ext cx="54659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Script cole" pitchFamily="2" charset="0"/>
              </a:rPr>
              <a:t>Souligne en bleu les phrases au présent, en vert les phrases au futur et en rouge les phrases au passé.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AF2AA23-83C8-706B-4713-41FF1B5C0F9B}"/>
              </a:ext>
            </a:extLst>
          </p:cNvPr>
          <p:cNvSpPr txBox="1"/>
          <p:nvPr/>
        </p:nvSpPr>
        <p:spPr>
          <a:xfrm>
            <a:off x="598994" y="3182643"/>
            <a:ext cx="5467309" cy="2615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1400" dirty="0">
                <a:latin typeface="Script cole" pitchFamily="2" charset="0"/>
                <a:sym typeface="Wingdings"/>
              </a:rPr>
              <a:t> </a:t>
            </a:r>
            <a:r>
              <a:rPr lang="fr-FR" sz="1400" dirty="0">
                <a:latin typeface="Script cole" pitchFamily="2" charset="0"/>
              </a:rPr>
              <a:t>Mes vêtements propres sont dans la commode.</a:t>
            </a:r>
          </a:p>
          <a:p>
            <a:pPr>
              <a:lnSpc>
                <a:spcPct val="200000"/>
              </a:lnSpc>
            </a:pPr>
            <a:r>
              <a:rPr lang="fr-FR" sz="1400" dirty="0">
                <a:latin typeface="Script cole" pitchFamily="2" charset="0"/>
                <a:sym typeface="Wingdings"/>
              </a:rPr>
              <a:t> </a:t>
            </a:r>
            <a:r>
              <a:rPr lang="fr-FR" sz="1400" dirty="0">
                <a:latin typeface="Script cole" pitchFamily="2" charset="0"/>
              </a:rPr>
              <a:t>Autrefois, on s’éclairait à la bougie.</a:t>
            </a:r>
          </a:p>
          <a:p>
            <a:pPr>
              <a:lnSpc>
                <a:spcPct val="200000"/>
              </a:lnSpc>
            </a:pPr>
            <a:r>
              <a:rPr lang="fr-FR" sz="1400" dirty="0">
                <a:latin typeface="Script cole" pitchFamily="2" charset="0"/>
                <a:sym typeface="Wingdings"/>
              </a:rPr>
              <a:t> </a:t>
            </a:r>
            <a:r>
              <a:rPr lang="fr-FR" sz="1400" dirty="0">
                <a:latin typeface="Script cole" pitchFamily="2" charset="0"/>
              </a:rPr>
              <a:t>D’ici quelques années, nous n’utiliserons que de l’énergie propre.</a:t>
            </a:r>
          </a:p>
          <a:p>
            <a:pPr>
              <a:lnSpc>
                <a:spcPct val="200000"/>
              </a:lnSpc>
            </a:pPr>
            <a:r>
              <a:rPr lang="fr-FR" sz="1400" dirty="0">
                <a:latin typeface="Script cole" pitchFamily="2" charset="0"/>
                <a:sym typeface="Wingdings"/>
              </a:rPr>
              <a:t> </a:t>
            </a:r>
            <a:r>
              <a:rPr lang="fr-FR" sz="1400" dirty="0">
                <a:latin typeface="Script cole" pitchFamily="2" charset="0"/>
              </a:rPr>
              <a:t>Le médecin vous recevra dans quelques instants.</a:t>
            </a:r>
          </a:p>
          <a:p>
            <a:pPr>
              <a:lnSpc>
                <a:spcPct val="200000"/>
              </a:lnSpc>
            </a:pPr>
            <a:r>
              <a:rPr lang="fr-FR" sz="1400" dirty="0">
                <a:latin typeface="Script cole" pitchFamily="2" charset="0"/>
                <a:sym typeface="Wingdings"/>
              </a:rPr>
              <a:t> </a:t>
            </a:r>
            <a:r>
              <a:rPr lang="fr-FR" sz="1400" dirty="0">
                <a:latin typeface="Script cole" pitchFamily="2" charset="0"/>
              </a:rPr>
              <a:t>Le bus s’arrête pour faire monter de nouveaux passagers.</a:t>
            </a:r>
          </a:p>
          <a:p>
            <a:pPr>
              <a:lnSpc>
                <a:spcPct val="200000"/>
              </a:lnSpc>
            </a:pPr>
            <a:r>
              <a:rPr lang="fr-FR" sz="1400" dirty="0">
                <a:latin typeface="Script cole" pitchFamily="2" charset="0"/>
                <a:sym typeface="Wingdings"/>
              </a:rPr>
              <a:t> </a:t>
            </a:r>
            <a:r>
              <a:rPr lang="fr-FR" sz="1400" dirty="0">
                <a:latin typeface="Script cole" pitchFamily="2" charset="0"/>
              </a:rPr>
              <a:t>Les dinosaures vivaient sur Terre il y a 65 millions d’années.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6FC5C46B-1CDC-9A93-3A7E-E961E121D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FC01 – PASSÉ – PRESENT- FUTUR</a:t>
            </a:r>
          </a:p>
        </p:txBody>
      </p:sp>
    </p:spTree>
    <p:extLst>
      <p:ext uri="{BB962C8B-B14F-4D97-AF65-F5344CB8AC3E}">
        <p14:creationId xmlns:p14="http://schemas.microsoft.com/office/powerpoint/2010/main" val="326988102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FC03 – Le verbe conjugué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464961" y="1167253"/>
            <a:ext cx="6109977" cy="4616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Verbe conjugué :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Rappelons que le verbe se forme d’UN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RADICAL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et d’une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TERMINAISON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</a:t>
            </a:r>
            <a:r>
              <a:rPr lang="fr-FR" sz="1400" i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chant-ER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(verbe à l’infinitif), CHANT est le radical et –ER la terminaison. </a:t>
            </a: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C’est vrai aussi quand il est conjugué, auquel cas il guide la phrase.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Je  </a:t>
            </a:r>
            <a:r>
              <a:rPr lang="fr-FR" sz="1400" i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chant-e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une berceuse.  Là il est conjugué et guide la phrase. Le –e final est la terminaison.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lvl="1" indent="-1714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 terminaison du verbe conjugué : </a:t>
            </a:r>
          </a:p>
          <a:p>
            <a:pPr marL="0" lvl="1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radical d’un verbe conjugué ne change pas. La terminaison change en fonction de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la personne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(qui fait l’action) et du temps (présent, passé ou futur).</a:t>
            </a:r>
          </a:p>
          <a:p>
            <a:pPr marL="0" lvl="1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7800" lvl="1" indent="-17780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 personne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renvoie à un pronom personnel (ex Marie = elle) qui définit la terminaison. Les pronoms personnels sont : </a:t>
            </a:r>
          </a:p>
          <a:p>
            <a:pPr marL="177800" lvl="1" indent="-17780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lvl="1" algn="ctr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JE – TU – IL/ELLE/ON – NOUS – VOUS – ILS/ELLES</a:t>
            </a:r>
          </a:p>
          <a:p>
            <a:pPr marL="0" lvl="1" algn="ctr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avec le verbe CHANT-ER : je </a:t>
            </a:r>
            <a:r>
              <a:rPr lang="fr-FR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chant-</a:t>
            </a:r>
            <a:r>
              <a:rPr lang="fr-FR" sz="1400" i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, tu </a:t>
            </a:r>
            <a:r>
              <a:rPr lang="fr-FR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chant-</a:t>
            </a:r>
            <a:r>
              <a:rPr lang="fr-FR" sz="1400" i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es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, elle </a:t>
            </a:r>
            <a:r>
              <a:rPr lang="fr-FR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chant-</a:t>
            </a:r>
            <a:r>
              <a:rPr lang="fr-FR" sz="1400" i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, nous </a:t>
            </a:r>
            <a:r>
              <a:rPr lang="fr-FR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chant-</a:t>
            </a:r>
            <a:r>
              <a:rPr lang="fr-FR" sz="1400" i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ons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, vous </a:t>
            </a:r>
            <a:r>
              <a:rPr lang="fr-FR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chant-</a:t>
            </a:r>
            <a:r>
              <a:rPr lang="fr-FR" sz="1400" i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ez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, ils </a:t>
            </a:r>
            <a:r>
              <a:rPr lang="fr-FR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chant-</a:t>
            </a:r>
            <a:r>
              <a:rPr lang="fr-FR" sz="1400" i="1" u="sng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ent</a:t>
            </a:r>
            <a:endParaRPr lang="fr-FR" sz="1400" i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509" y="951206"/>
            <a:ext cx="785059" cy="851269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675A88D4-E328-9AAE-0805-0B0CCD94860C}"/>
              </a:ext>
            </a:extLst>
          </p:cNvPr>
          <p:cNvSpPr txBox="1">
            <a:spLocks/>
          </p:cNvSpPr>
          <p:nvPr/>
        </p:nvSpPr>
        <p:spPr>
          <a:xfrm>
            <a:off x="464962" y="5976408"/>
            <a:ext cx="6109977" cy="3723192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225C166-F254-ED12-00FC-5C643C04C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7423" y="6020240"/>
            <a:ext cx="620025" cy="43112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8BC9715-21CA-2077-1526-2CCA2991FD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191" y="6534869"/>
            <a:ext cx="6003515" cy="310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59382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520142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</a:t>
            </a: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 quel temps sont  conjugués ces verbes?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14" name="Titre 1">
            <a:extLst>
              <a:ext uri="{FF2B5EF4-FFF2-40B4-BE49-F238E27FC236}">
                <a16:creationId xmlns:a16="http://schemas.microsoft.com/office/drawing/2014/main" id="{EF1C4AAC-C8DF-5C2F-116E-A4CFEA18792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FC03 – Le verbe conjugué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1E85D7B-2DFD-66D2-C5F2-6FA84216F8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800" y="2139957"/>
            <a:ext cx="5642811" cy="327163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18B71E0-F063-CA56-0A0F-6DA728CE6CF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969969" y="5885482"/>
            <a:ext cx="2296093" cy="5899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276085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FC04</a:t>
            </a:r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– Le verbe et son infinitif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464961" y="1263504"/>
            <a:ext cx="6109977" cy="40626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Verbe à l’infinitif et verbe conjugué 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 verbe indique ce qui se passe dans la phrase. Il peut être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conjugué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(dans la phrase) ou être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à l’infinitif </a:t>
            </a:r>
            <a:r>
              <a:rPr lang="fr-FR" sz="1400" i="1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(être, avoir, manger, courir, prendre…). </a:t>
            </a: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L’infinitif sert à nommer les verbes.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 verbe se forme d’UN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RADICAL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et d’une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TERMINAISON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</a:t>
            </a:r>
            <a:r>
              <a:rPr lang="fr-FR" sz="1400" i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chant-ER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, CHANT est le radical et –ER la terminaison.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On reconnait l’infinitif grâce à sa terminaison :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-er ; -</a:t>
            </a:r>
            <a:r>
              <a:rPr lang="fr-FR" sz="1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ir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; -re ; -</a:t>
            </a:r>
            <a:r>
              <a:rPr lang="fr-FR" sz="1400" b="1" dirty="0" err="1">
                <a:latin typeface="Segoe UI Light" panose="020B0502040204020203" pitchFamily="34" charset="0"/>
                <a:cs typeface="Segoe UI Light" panose="020B0502040204020203" pitchFamily="34" charset="0"/>
              </a:rPr>
              <a:t>oir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Ø"/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groupes :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verbes peuvent être classés en trois groupes. </a:t>
            </a: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lvl="1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509" y="951206"/>
            <a:ext cx="785059" cy="851269"/>
          </a:xfrm>
          <a:prstGeom prst="rect">
            <a:avLst/>
          </a:prstGeom>
        </p:spPr>
      </p:pic>
      <p:graphicFrame>
        <p:nvGraphicFramePr>
          <p:cNvPr id="3" name="Tableau 3">
            <a:extLst>
              <a:ext uri="{FF2B5EF4-FFF2-40B4-BE49-F238E27FC236}">
                <a16:creationId xmlns:a16="http://schemas.microsoft.com/office/drawing/2014/main" id="{F770FAEF-057F-B804-1A77-5D72BEAF1A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3434036"/>
              </p:ext>
            </p:extLst>
          </p:nvPr>
        </p:nvGraphicFramePr>
        <p:xfrm>
          <a:off x="564352" y="4356414"/>
          <a:ext cx="5767395" cy="9144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922465">
                  <a:extLst>
                    <a:ext uri="{9D8B030D-6E8A-4147-A177-3AD203B41FA5}">
                      <a16:colId xmlns:a16="http://schemas.microsoft.com/office/drawing/2014/main" val="3896910802"/>
                    </a:ext>
                  </a:extLst>
                </a:gridCol>
                <a:gridCol w="1881690">
                  <a:extLst>
                    <a:ext uri="{9D8B030D-6E8A-4147-A177-3AD203B41FA5}">
                      <a16:colId xmlns:a16="http://schemas.microsoft.com/office/drawing/2014/main" val="3815807557"/>
                    </a:ext>
                  </a:extLst>
                </a:gridCol>
                <a:gridCol w="1963240">
                  <a:extLst>
                    <a:ext uri="{9D8B030D-6E8A-4147-A177-3AD203B41FA5}">
                      <a16:colId xmlns:a16="http://schemas.microsoft.com/office/drawing/2014/main" val="850954379"/>
                    </a:ext>
                  </a:extLst>
                </a:gridCol>
              </a:tblGrid>
              <a:tr h="317895">
                <a:tc>
                  <a:txBody>
                    <a:bodyPr/>
                    <a:lstStyle/>
                    <a:p>
                      <a:pPr algn="ctr"/>
                      <a:r>
                        <a:rPr lang="fr-FR" sz="12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r>
                        <a:rPr lang="fr-FR" sz="1200" b="0" baseline="300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er</a:t>
                      </a:r>
                      <a:r>
                        <a:rPr lang="fr-FR" sz="12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groupe en </a:t>
                      </a:r>
                      <a:r>
                        <a:rPr lang="fr-FR" sz="12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-er</a:t>
                      </a: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</a:t>
                      </a:r>
                      <a:r>
                        <a:rPr lang="fr-FR" sz="1200" baseline="300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ème</a:t>
                      </a:r>
                      <a:r>
                        <a:rPr lang="fr-FR" sz="12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groupe en-</a:t>
                      </a:r>
                      <a:r>
                        <a:rPr lang="fr-FR" sz="1200" dirty="0" err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ir</a:t>
                      </a:r>
                      <a:endParaRPr lang="fr-FR" sz="12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/>
                      <a:r>
                        <a:rPr lang="fr-FR" sz="12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(-issons avec nous au présent)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</a:t>
                      </a:r>
                      <a:r>
                        <a:rPr lang="fr-FR" sz="1200" baseline="300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ème</a:t>
                      </a:r>
                      <a:r>
                        <a:rPr lang="fr-FR" sz="12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groupe en –</a:t>
                      </a:r>
                      <a:r>
                        <a:rPr lang="fr-FR" sz="1200" dirty="0" err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ir</a:t>
                      </a:r>
                      <a:r>
                        <a:rPr lang="fr-FR" sz="12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-re, -</a:t>
                      </a:r>
                      <a:r>
                        <a:rPr lang="fr-FR" sz="1200" dirty="0" err="1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oir</a:t>
                      </a:r>
                      <a:r>
                        <a:rPr lang="fr-FR" sz="12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+ aller, être et avoir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223039"/>
                  </a:ext>
                </a:extLst>
              </a:tr>
              <a:tr h="317895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Manger, observer, utiliser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fr-FR" sz="12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venir, prendre, faire, dire, écrire, pouvoir, vouloir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761112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5AE957E2-E5D4-D380-4D0E-B34A7DB26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675" y="2293038"/>
            <a:ext cx="1514362" cy="10121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675A88D4-E328-9AAE-0805-0B0CCD94860C}"/>
              </a:ext>
            </a:extLst>
          </p:cNvPr>
          <p:cNvSpPr txBox="1">
            <a:spLocks/>
          </p:cNvSpPr>
          <p:nvPr/>
        </p:nvSpPr>
        <p:spPr>
          <a:xfrm>
            <a:off x="464961" y="5498431"/>
            <a:ext cx="6109977" cy="4081777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225C166-F254-ED12-00FC-5C643C04C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509" y="5460733"/>
            <a:ext cx="620025" cy="43112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6E5502F-D677-9579-059F-B7E028700C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80" y="6348646"/>
            <a:ext cx="5957737" cy="310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2131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07886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Donne l’infinitif des verbes conjugués suivants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je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mange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il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est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Nous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jouons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Tu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fais</a:t>
            </a:r>
          </a:p>
          <a:p>
            <a:pPr algn="just">
              <a:lnSpc>
                <a:spcPct val="20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Elles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poussent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6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</a:t>
            </a: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Indique en plus le groupe du verbe : 1</a:t>
            </a:r>
            <a:r>
              <a:rPr lang="fr-FR" sz="1400" b="1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, 2</a:t>
            </a:r>
            <a:r>
              <a:rPr lang="fr-FR" sz="1400" b="1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 ou 3</a:t>
            </a:r>
            <a:r>
              <a:rPr lang="fr-FR" sz="1400" b="1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?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2D9BE5A2-BF73-ABF0-0BAE-675DDF3285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1" y="2628461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3460574-7EDB-3C62-EC4C-52D848F6EAF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0" y="3535417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924D631-9A93-D610-1FBE-B857F5375A9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969969" y="4380644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B5D042FC-BB23-2AE1-418A-8F02BFBEA4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0" y="5246859"/>
            <a:ext cx="2296093" cy="5899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776270-46E6-DB14-160B-7BF55CBA7FC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35339" r="6541" b="57374"/>
          <a:stretch/>
        </p:blipFill>
        <p:spPr bwMode="auto">
          <a:xfrm>
            <a:off x="3887420" y="5994761"/>
            <a:ext cx="2296093" cy="58998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itre 1">
            <a:extLst>
              <a:ext uri="{FF2B5EF4-FFF2-40B4-BE49-F238E27FC236}">
                <a16:creationId xmlns:a16="http://schemas.microsoft.com/office/drawing/2014/main" id="{EF1C4AAC-C8DF-5C2F-116E-A4CFEA18792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FC04 – Le verbe et son infinitif</a:t>
            </a:r>
          </a:p>
        </p:txBody>
      </p:sp>
    </p:spTree>
    <p:extLst>
      <p:ext uri="{BB962C8B-B14F-4D97-AF65-F5344CB8AC3E}">
        <p14:creationId xmlns:p14="http://schemas.microsoft.com/office/powerpoint/2010/main" val="1513233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FC10-1 – 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TEMPS : </a:t>
            </a:r>
            <a:b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PRESENT DES VERBES DU 1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  <a:endParaRPr lang="fr-FR" sz="20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450264" y="1338897"/>
            <a:ext cx="6109977" cy="440120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présent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des verbes du 1</a:t>
            </a:r>
            <a:r>
              <a:rPr lang="fr-FR" sz="14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 (verbe en –ER sauf aller) se forme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toujours de la même manière. Voici leurs terminaisons selon la personne :</a:t>
            </a: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Tx/>
              <a:buChar char="-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Tx/>
              <a:buChar char="-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Attention ! Certaines terminaisons se prononcent de la même manière mais ne s’écrivent pas pareil. Pour ne pas les confondre, il faut trouver la personne (le sujet).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670" y="553962"/>
            <a:ext cx="785059" cy="851269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675A88D4-E328-9AAE-0805-0B0CCD94860C}"/>
              </a:ext>
            </a:extLst>
          </p:cNvPr>
          <p:cNvSpPr txBox="1">
            <a:spLocks/>
          </p:cNvSpPr>
          <p:nvPr/>
        </p:nvSpPr>
        <p:spPr>
          <a:xfrm>
            <a:off x="464961" y="5834693"/>
            <a:ext cx="6109977" cy="3863681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E74E74-CB25-AE2A-76BB-B46EBFABD1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3026" y="5739468"/>
            <a:ext cx="620025" cy="43112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10B8F39-ADA8-A88A-6117-5874ADA4E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513" y="6448927"/>
            <a:ext cx="5766941" cy="2823399"/>
          </a:xfrm>
          <a:prstGeom prst="rect">
            <a:avLst/>
          </a:prstGeom>
        </p:spPr>
      </p:pic>
      <p:graphicFrame>
        <p:nvGraphicFramePr>
          <p:cNvPr id="9" name="Tableau 10">
            <a:extLst>
              <a:ext uri="{FF2B5EF4-FFF2-40B4-BE49-F238E27FC236}">
                <a16:creationId xmlns:a16="http://schemas.microsoft.com/office/drawing/2014/main" id="{E330E816-AA36-FC87-1964-C6E4E881A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313088"/>
              </p:ext>
            </p:extLst>
          </p:nvPr>
        </p:nvGraphicFramePr>
        <p:xfrm>
          <a:off x="824246" y="2167591"/>
          <a:ext cx="5520208" cy="25958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49722">
                  <a:extLst>
                    <a:ext uri="{9D8B030D-6E8A-4147-A177-3AD203B41FA5}">
                      <a16:colId xmlns:a16="http://schemas.microsoft.com/office/drawing/2014/main" val="3969800421"/>
                    </a:ext>
                  </a:extLst>
                </a:gridCol>
                <a:gridCol w="1557603">
                  <a:extLst>
                    <a:ext uri="{9D8B030D-6E8A-4147-A177-3AD203B41FA5}">
                      <a16:colId xmlns:a16="http://schemas.microsoft.com/office/drawing/2014/main" val="1833687813"/>
                    </a:ext>
                  </a:extLst>
                </a:gridCol>
                <a:gridCol w="2512883">
                  <a:extLst>
                    <a:ext uri="{9D8B030D-6E8A-4147-A177-3AD203B41FA5}">
                      <a16:colId xmlns:a16="http://schemas.microsoft.com/office/drawing/2014/main" val="101871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PERSONNE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TERMINAISON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EXEMPLE avec CHERCHER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cherch</a:t>
                      </a:r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</a:t>
                      </a:r>
                      <a:endParaRPr lang="fr-FR" sz="1400" b="1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0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cherch</a:t>
                      </a:r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cherch</a:t>
                      </a:r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cherch</a:t>
                      </a:r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cherch</a:t>
                      </a:r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-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cherch</a:t>
                      </a:r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8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6480379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21763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 toi de jouer ! Complète le tableau en conjuguant le verbe JOUER au présent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 conjugue au présent le verbe </a:t>
            </a:r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Marcher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B9350C5-E4BC-DB45-4FB7-4B6E51ACE8F5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FC10-1 – TEMPS : </a:t>
            </a:r>
            <a:b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PRESENT DES VERBES DU 1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ECF42F9D-2A37-A7BA-DE99-3D6D8CBC40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3960347"/>
              </p:ext>
            </p:extLst>
          </p:nvPr>
        </p:nvGraphicFramePr>
        <p:xfrm>
          <a:off x="659371" y="2709813"/>
          <a:ext cx="5520208" cy="3498481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49722">
                  <a:extLst>
                    <a:ext uri="{9D8B030D-6E8A-4147-A177-3AD203B41FA5}">
                      <a16:colId xmlns:a16="http://schemas.microsoft.com/office/drawing/2014/main" val="3969800421"/>
                    </a:ext>
                  </a:extLst>
                </a:gridCol>
                <a:gridCol w="1557603">
                  <a:extLst>
                    <a:ext uri="{9D8B030D-6E8A-4147-A177-3AD203B41FA5}">
                      <a16:colId xmlns:a16="http://schemas.microsoft.com/office/drawing/2014/main" val="1833687813"/>
                    </a:ext>
                  </a:extLst>
                </a:gridCol>
                <a:gridCol w="2512883">
                  <a:extLst>
                    <a:ext uri="{9D8B030D-6E8A-4147-A177-3AD203B41FA5}">
                      <a16:colId xmlns:a16="http://schemas.microsoft.com/office/drawing/2014/main" val="101871309"/>
                    </a:ext>
                  </a:extLst>
                </a:gridCol>
              </a:tblGrid>
              <a:tr h="499783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PERSONNE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TERMINAISON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JOUER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1599"/>
                  </a:ext>
                </a:extLst>
              </a:tr>
              <a:tr h="499783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endParaRPr lang="fr-FR" sz="1400" b="1" i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01234"/>
                  </a:ext>
                </a:extLst>
              </a:tr>
              <a:tr h="499783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endParaRPr lang="fr-FR" sz="14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39339"/>
                  </a:ext>
                </a:extLst>
              </a:tr>
              <a:tr h="499783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endParaRPr lang="fr-FR" sz="14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31"/>
                  </a:ext>
                </a:extLst>
              </a:tr>
              <a:tr h="499783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endParaRPr lang="fr-FR" sz="14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7135"/>
                  </a:ext>
                </a:extLst>
              </a:tr>
              <a:tr h="499783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endParaRPr lang="fr-FR" sz="14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96675"/>
                  </a:ext>
                </a:extLst>
              </a:tr>
              <a:tr h="499783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-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endParaRPr lang="fr-FR" sz="14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8145"/>
                  </a:ext>
                </a:extLst>
              </a:tr>
            </a:tbl>
          </a:graphicData>
        </a:graphic>
      </p:graphicFrame>
      <p:pic>
        <p:nvPicPr>
          <p:cNvPr id="15" name="Image 14">
            <a:extLst>
              <a:ext uri="{FF2B5EF4-FFF2-40B4-BE49-F238E27FC236}">
                <a16:creationId xmlns:a16="http://schemas.microsoft.com/office/drawing/2014/main" id="{7403A3B0-4822-17C8-3D94-2FA12F9750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3803"/>
          <a:stretch/>
        </p:blipFill>
        <p:spPr bwMode="auto">
          <a:xfrm>
            <a:off x="480695" y="6866302"/>
            <a:ext cx="5877560" cy="2614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8032379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450264" y="1338897"/>
            <a:ext cx="6109977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verbes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ETRE et AVOIR ont des conjugaisons particulières. Leur radical et leurs terminaisons changent. Il faut les connaitre par cœur.</a:t>
            </a: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Tx/>
              <a:buChar char="-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Tx/>
              <a:buChar char="-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avec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être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: je suis malade – nous sommes malades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avec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avoir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: tu as faim – elles ont faim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675A88D4-E328-9AAE-0805-0B0CCD94860C}"/>
              </a:ext>
            </a:extLst>
          </p:cNvPr>
          <p:cNvSpPr txBox="1">
            <a:spLocks/>
          </p:cNvSpPr>
          <p:nvPr/>
        </p:nvSpPr>
        <p:spPr>
          <a:xfrm>
            <a:off x="464961" y="5594013"/>
            <a:ext cx="6109977" cy="4104362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0E74E74-CB25-AE2A-76BB-B46EBFABD1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221" y="5483322"/>
            <a:ext cx="620025" cy="431128"/>
          </a:xfrm>
          <a:prstGeom prst="rect">
            <a:avLst/>
          </a:prstGeom>
        </p:spPr>
      </p:pic>
      <p:graphicFrame>
        <p:nvGraphicFramePr>
          <p:cNvPr id="9" name="Tableau 10">
            <a:extLst>
              <a:ext uri="{FF2B5EF4-FFF2-40B4-BE49-F238E27FC236}">
                <a16:creationId xmlns:a16="http://schemas.microsoft.com/office/drawing/2014/main" id="{E330E816-AA36-FC87-1964-C6E4E881A4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109923"/>
              </p:ext>
            </p:extLst>
          </p:nvPr>
        </p:nvGraphicFramePr>
        <p:xfrm>
          <a:off x="643772" y="2010466"/>
          <a:ext cx="2785228" cy="25958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42657">
                  <a:extLst>
                    <a:ext uri="{9D8B030D-6E8A-4147-A177-3AD203B41FA5}">
                      <a16:colId xmlns:a16="http://schemas.microsoft.com/office/drawing/2014/main" val="3969800421"/>
                    </a:ext>
                  </a:extLst>
                </a:gridCol>
                <a:gridCol w="1442571">
                  <a:extLst>
                    <a:ext uri="{9D8B030D-6E8A-4147-A177-3AD203B41FA5}">
                      <a16:colId xmlns:a16="http://schemas.microsoft.com/office/drawing/2014/main" val="1833687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PERSONNE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Verbe ETRE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SUIS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0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SOMMES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ÊTES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-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SONT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8145"/>
                  </a:ext>
                </a:extLst>
              </a:tr>
            </a:tbl>
          </a:graphicData>
        </a:graphic>
      </p:graphicFrame>
      <p:sp>
        <p:nvSpPr>
          <p:cNvPr id="11" name="Titre 1">
            <a:extLst>
              <a:ext uri="{FF2B5EF4-FFF2-40B4-BE49-F238E27FC236}">
                <a16:creationId xmlns:a16="http://schemas.microsoft.com/office/drawing/2014/main" id="{FBB461EB-EB4B-92C7-A61A-5F55B1F3E32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FC10-2 – TEMPS : </a:t>
            </a:r>
            <a:b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PRESENT DES VERBES ETRE ET AVOIR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670" y="553962"/>
            <a:ext cx="785059" cy="851269"/>
          </a:xfrm>
          <a:prstGeom prst="rect">
            <a:avLst/>
          </a:prstGeom>
        </p:spPr>
      </p:pic>
      <p:graphicFrame>
        <p:nvGraphicFramePr>
          <p:cNvPr id="12" name="Tableau 10">
            <a:extLst>
              <a:ext uri="{FF2B5EF4-FFF2-40B4-BE49-F238E27FC236}">
                <a16:creationId xmlns:a16="http://schemas.microsoft.com/office/drawing/2014/main" id="{95D62C48-5F49-C32A-74B1-66AFC62899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397346"/>
              </p:ext>
            </p:extLst>
          </p:nvPr>
        </p:nvGraphicFramePr>
        <p:xfrm>
          <a:off x="3602006" y="2010466"/>
          <a:ext cx="2785228" cy="25958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42657">
                  <a:extLst>
                    <a:ext uri="{9D8B030D-6E8A-4147-A177-3AD203B41FA5}">
                      <a16:colId xmlns:a16="http://schemas.microsoft.com/office/drawing/2014/main" val="3969800421"/>
                    </a:ext>
                  </a:extLst>
                </a:gridCol>
                <a:gridCol w="1442571">
                  <a:extLst>
                    <a:ext uri="{9D8B030D-6E8A-4147-A177-3AD203B41FA5}">
                      <a16:colId xmlns:a16="http://schemas.microsoft.com/office/drawing/2014/main" val="1833687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PERSONNE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Verbe AVOIR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0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-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8145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0E1A7EB9-6F4C-E830-CF5E-61ACD7C74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468" y="6283695"/>
            <a:ext cx="5931568" cy="3223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6631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30996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Conjugue au présent les verbes ETRE et AVOIR</a:t>
            </a:r>
            <a:endParaRPr lang="fr-FR" sz="11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Je (être)………………………………….à la cantine.</a:t>
            </a: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Les filles (avoir)……………………………………..des cartables bien remplis. </a:t>
            </a: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Aujourd’hui, nous (être)………………………………………………le jour de la rentrée des classes/</a:t>
            </a:r>
            <a:endParaRPr lang="fr-FR" sz="12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Il fait chaud, nous (avoir) ……………………………………. tellement soif !</a:t>
            </a:r>
            <a:endParaRPr lang="fr-FR" sz="12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Tu (avoir)…………….. De la fièvre. Tu (être) ……………………malade.</a:t>
            </a:r>
            <a:endParaRPr lang="fr-FR" sz="12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Remplace les noms par le bon pronom personnel pour trouver la terminaison !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fr-FR" sz="12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 souligne le sujet (les personnes) et conjugue au présent. </a:t>
            </a:r>
            <a:endParaRPr lang="fr-FR" sz="1200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6/ Pierre et moi (être) ……………………….. au foot le mercredi. </a:t>
            </a:r>
          </a:p>
          <a:p>
            <a:endParaRPr lang="fr-FR" sz="12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7/ Cet après-midi, les enfants du centre aéré (avoir) ………………………….beaucoup de missions.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BB9350C5-E4BC-DB45-4FB7-4B6E51ACE8F5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FC10-2 – TEMPS : </a:t>
            </a:r>
            <a:b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PRESENT DES VERBES ETRE ET AVOIR</a:t>
            </a:r>
          </a:p>
        </p:txBody>
      </p:sp>
      <p:pic>
        <p:nvPicPr>
          <p:cNvPr id="2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94A6683C-E32F-F6EB-0EF1-DB1FBE1D6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01" y="6454012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90743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450264" y="1471589"/>
            <a:ext cx="6109977" cy="806374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verbes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FAIRE – ALLER – DIRE-VENIR-VOIR –POUVOIR – VOULOIR - PRENDRE ont des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conjugaisons particulières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Leur radical et leurs terminaisons changent. </a:t>
            </a:r>
          </a:p>
          <a:p>
            <a:pPr marL="336550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36550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Il faut les connaitre par cœur.</a:t>
            </a: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Tx/>
              <a:buChar char="-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>
              <a:buFontTx/>
              <a:buChar char="-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8650" lvl="1" indent="-1714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lvl="1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BB461EB-EB4B-92C7-A61A-5F55B1F3E32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FC10-3 – TEMPS : LE PRESENT DES VERBES IRREGULIERS DU 3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453" y="652281"/>
            <a:ext cx="785059" cy="851269"/>
          </a:xfrm>
          <a:prstGeom prst="rect">
            <a:avLst/>
          </a:prstGeom>
        </p:spPr>
      </p:pic>
      <p:graphicFrame>
        <p:nvGraphicFramePr>
          <p:cNvPr id="3" name="Tableau 10">
            <a:extLst>
              <a:ext uri="{FF2B5EF4-FFF2-40B4-BE49-F238E27FC236}">
                <a16:creationId xmlns:a16="http://schemas.microsoft.com/office/drawing/2014/main" id="{D7067558-B801-192F-33A5-1DBBA9B421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525528"/>
              </p:ext>
            </p:extLst>
          </p:nvPr>
        </p:nvGraphicFramePr>
        <p:xfrm>
          <a:off x="668616" y="2879451"/>
          <a:ext cx="5673272" cy="51206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18318">
                  <a:extLst>
                    <a:ext uri="{9D8B030D-6E8A-4147-A177-3AD203B41FA5}">
                      <a16:colId xmlns:a16="http://schemas.microsoft.com/office/drawing/2014/main" val="3489972077"/>
                    </a:ext>
                  </a:extLst>
                </a:gridCol>
                <a:gridCol w="1418318">
                  <a:extLst>
                    <a:ext uri="{9D8B030D-6E8A-4147-A177-3AD203B41FA5}">
                      <a16:colId xmlns:a16="http://schemas.microsoft.com/office/drawing/2014/main" val="2147528611"/>
                    </a:ext>
                  </a:extLst>
                </a:gridCol>
                <a:gridCol w="1418318">
                  <a:extLst>
                    <a:ext uri="{9D8B030D-6E8A-4147-A177-3AD203B41FA5}">
                      <a16:colId xmlns:a16="http://schemas.microsoft.com/office/drawing/2014/main" val="2851732193"/>
                    </a:ext>
                  </a:extLst>
                </a:gridCol>
                <a:gridCol w="1418318">
                  <a:extLst>
                    <a:ext uri="{9D8B030D-6E8A-4147-A177-3AD203B41FA5}">
                      <a16:colId xmlns:a16="http://schemas.microsoft.com/office/drawing/2014/main" val="244829572"/>
                    </a:ext>
                  </a:extLst>
                </a:gridCol>
              </a:tblGrid>
              <a:tr h="432897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FAIRE</a:t>
                      </a:r>
                    </a:p>
                    <a:p>
                      <a:pPr algn="ctr"/>
                      <a:endParaRPr lang="fr-FR" sz="18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fais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fais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fait 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faisons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faites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font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ALLER</a:t>
                      </a:r>
                    </a:p>
                    <a:p>
                      <a:pPr algn="ctr"/>
                      <a:endParaRPr lang="fr-FR" sz="18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vais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vas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va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allons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allez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vont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DIRE</a:t>
                      </a:r>
                    </a:p>
                    <a:p>
                      <a:pPr algn="ctr"/>
                      <a:endParaRPr lang="fr-FR" sz="18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dis 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dis 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dit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disons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dites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disent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VENIR</a:t>
                      </a:r>
                    </a:p>
                    <a:p>
                      <a:pPr algn="ctr"/>
                      <a:endParaRPr lang="fr-FR" sz="18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viens 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viens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vient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venons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venez</a:t>
                      </a:r>
                    </a:p>
                    <a:p>
                      <a:r>
                        <a:rPr lang="fr-FR" sz="18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viennent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73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POUVOIR</a:t>
                      </a:r>
                    </a:p>
                    <a:p>
                      <a:pPr algn="ctr"/>
                      <a:endParaRPr lang="fr-FR" sz="18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peux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peux 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peut 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pouvons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pouvez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peuvent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VOIR</a:t>
                      </a:r>
                    </a:p>
                    <a:p>
                      <a:pPr algn="ctr"/>
                      <a:endParaRPr lang="fr-FR" sz="18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vois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vois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voit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voyons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voyez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voient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VOULOIR</a:t>
                      </a:r>
                    </a:p>
                    <a:p>
                      <a:pPr algn="ctr"/>
                      <a:endParaRPr lang="fr-FR" sz="18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veux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veux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veut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voulons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voulez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veulent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PRENDRE</a:t>
                      </a:r>
                    </a:p>
                    <a:p>
                      <a:pPr algn="ctr"/>
                      <a:endParaRPr lang="fr-FR" sz="18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prends 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prends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prend 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prenons 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prenez </a:t>
                      </a:r>
                    </a:p>
                    <a:p>
                      <a:r>
                        <a:rPr lang="fr-FR" sz="18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prennent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017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0269789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40230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Conjugue ces verbes du 3</a:t>
            </a:r>
            <a:r>
              <a:rPr lang="fr-FR" sz="1200" b="1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 à la personne demandée !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Je te (voir)………………………………….bien.</a:t>
            </a: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Nous (partir)……………………………………..en voyage aujourd’hui. </a:t>
            </a: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Elles (vouloir)………………………………………………venir te voir .</a:t>
            </a:r>
            <a:endParaRPr lang="fr-FR" sz="12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Tu (pouvoir)………………… rester si tu ……………………………(vouloir).</a:t>
            </a:r>
            <a:endParaRPr lang="fr-FR" sz="12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Vous (vouloir) ………………………………………dessiner!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6/ Emma (aller) ……………………. rendre visite à sa grand-mère.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 conjugue au présent le verbe </a:t>
            </a:r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prendre.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2E0A978-4506-2154-AB07-B639689F7998}"/>
              </a:ext>
            </a:extLst>
          </p:cNvPr>
          <p:cNvSpPr txBox="1">
            <a:spLocks/>
          </p:cNvSpPr>
          <p:nvPr/>
        </p:nvSpPr>
        <p:spPr>
          <a:xfrm>
            <a:off x="393700" y="464965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FC10-3 – TEMPS : LE PRESENT DES VERBES IRREGULIERS DU 3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0A3699-1EB7-4A9E-8A88-AA9274D397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3803"/>
          <a:stretch/>
        </p:blipFill>
        <p:spPr bwMode="auto">
          <a:xfrm>
            <a:off x="480695" y="7058810"/>
            <a:ext cx="5877560" cy="26141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58556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393059" y="2508534"/>
            <a:ext cx="6109977" cy="72019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Rappelons que les verbes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du 1</a:t>
            </a:r>
            <a:r>
              <a:rPr lang="fr-FR" sz="1400" b="1" u="sng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sont ceux qui se terminent par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–ER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manger – cuisiner – jouer – commencer – ramasser…..).</a:t>
            </a: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 algn="just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futur sert à parler de quelque chose qui ne s’est pas encore passé (ex : Demain, je chanterai à la chorale.)</a:t>
            </a:r>
          </a:p>
          <a:p>
            <a:pPr marL="336550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former le futur de ces verbes, c’est facile ! </a:t>
            </a:r>
          </a:p>
          <a:p>
            <a:pPr marL="1136650" lvl="1" indent="-342900">
              <a:buFont typeface="+mj-lt"/>
              <a:buAutoNum type="arabicPeriod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Il faut prendre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l’infinitif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des verbes (manger- cuisiner…..)</a:t>
            </a:r>
          </a:p>
          <a:p>
            <a:pPr marL="1136650" lvl="1" indent="-342900">
              <a:buFont typeface="+mj-lt"/>
              <a:buAutoNum type="arabicPeriod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Il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faut ajouter les terminaisons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suivantes (qu’il faut connaitre).</a:t>
            </a:r>
          </a:p>
          <a:p>
            <a:pPr marL="1136650" lvl="1" indent="-342900">
              <a:buFont typeface="+mj-lt"/>
              <a:buAutoNum type="arabicPeriod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136650" lvl="1" indent="-342900">
              <a:buFont typeface="+mj-lt"/>
              <a:buAutoNum type="arabicPeriod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BB461EB-EB4B-92C7-A61A-5F55B1F3E32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FC11-1 – TEMPS : LE FUTUR DES VERBES DU 1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670" y="850376"/>
            <a:ext cx="785059" cy="8512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6E7313-89D7-72AD-3D4B-4F701302B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708"/>
          <a:stretch/>
        </p:blipFill>
        <p:spPr>
          <a:xfrm>
            <a:off x="1709530" y="1266138"/>
            <a:ext cx="3820557" cy="106621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7590C51-5C2B-516A-D358-425F8EF419DD}"/>
              </a:ext>
            </a:extLst>
          </p:cNvPr>
          <p:cNvSpPr/>
          <p:nvPr/>
        </p:nvSpPr>
        <p:spPr>
          <a:xfrm>
            <a:off x="4050228" y="1054100"/>
            <a:ext cx="1657073" cy="134841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" name="Tableau 10">
            <a:extLst>
              <a:ext uri="{FF2B5EF4-FFF2-40B4-BE49-F238E27FC236}">
                <a16:creationId xmlns:a16="http://schemas.microsoft.com/office/drawing/2014/main" id="{1EA80DB3-71B1-1645-2966-483B72DF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901924"/>
              </p:ext>
            </p:extLst>
          </p:nvPr>
        </p:nvGraphicFramePr>
        <p:xfrm>
          <a:off x="1497128" y="4780722"/>
          <a:ext cx="3472437" cy="38455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13490">
                  <a:extLst>
                    <a:ext uri="{9D8B030D-6E8A-4147-A177-3AD203B41FA5}">
                      <a16:colId xmlns:a16="http://schemas.microsoft.com/office/drawing/2014/main" val="3969800421"/>
                    </a:ext>
                  </a:extLst>
                </a:gridCol>
                <a:gridCol w="1064165">
                  <a:extLst>
                    <a:ext uri="{9D8B030D-6E8A-4147-A177-3AD203B41FA5}">
                      <a16:colId xmlns:a16="http://schemas.microsoft.com/office/drawing/2014/main" val="1833687813"/>
                    </a:ext>
                  </a:extLst>
                </a:gridCol>
                <a:gridCol w="1294782">
                  <a:extLst>
                    <a:ext uri="{9D8B030D-6E8A-4147-A177-3AD203B41FA5}">
                      <a16:colId xmlns:a16="http://schemas.microsoft.com/office/drawing/2014/main" val="3461789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PERSONNE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Ex :  VERBE CUISINER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endParaRPr lang="fr-FR" sz="14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INFINITIF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TERMINAISON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94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14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CUISINER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0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CUISINER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CUISINER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CUISINER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CUISINER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-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CUISINER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-ONT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814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lvl="0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Ca donne : Je cuisinerai, tu cuisineras, il cuisinera, nous cuisinerons, vous cuisinerez, ils cuisineront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1"/>
                      <a:endParaRPr lang="fr-FR" sz="1400" b="1" dirty="0">
                        <a:solidFill>
                          <a:srgbClr val="FF0000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48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52959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20197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Complète avec la bon pronom  ce verbe au futur ! JE – TU – IL – NOUS – VOUS - ELLES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fr-FR" sz="1400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fr-FR" sz="1400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 Conjugue le verbe Rêver au futur</a:t>
            </a:r>
            <a:endParaRPr lang="fr-FR" sz="1400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>
              <a:lnSpc>
                <a:spcPct val="200000"/>
              </a:lnSpc>
            </a:pPr>
            <a:endParaRPr lang="fr-FR" sz="1400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0A3699-1EB7-4A9E-8A88-AA9274D397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3803"/>
          <a:stretch/>
        </p:blipFill>
        <p:spPr bwMode="auto">
          <a:xfrm>
            <a:off x="509270" y="5481437"/>
            <a:ext cx="5877560" cy="26141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3F36B0E-8F32-8B63-167B-203A425F0759}"/>
              </a:ext>
            </a:extLst>
          </p:cNvPr>
          <p:cNvSpPr/>
          <p:nvPr/>
        </p:nvSpPr>
        <p:spPr>
          <a:xfrm>
            <a:off x="582390" y="2690190"/>
            <a:ext cx="216081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…………… ramasser</a:t>
            </a:r>
            <a:r>
              <a:rPr lang="fr-FR" sz="2000" dirty="0">
                <a:solidFill>
                  <a:srgbClr val="C00000"/>
                </a:solidFill>
                <a:latin typeface="Cursive standard" pitchFamily="2" charset="0"/>
              </a:rPr>
              <a:t>ont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FD6A400-93A7-8D3B-7D4A-73C0E6C3EDD8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FC11-1 – TEMPS : LE FUTUR DES VERBES DU 1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2448320-2732-A958-6432-D896C8D41D1E}"/>
              </a:ext>
            </a:extLst>
          </p:cNvPr>
          <p:cNvSpPr/>
          <p:nvPr/>
        </p:nvSpPr>
        <p:spPr>
          <a:xfrm>
            <a:off x="3513820" y="2697742"/>
            <a:ext cx="216081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…………… ramasser</a:t>
            </a:r>
            <a:r>
              <a:rPr lang="fr-FR" sz="2000" dirty="0">
                <a:solidFill>
                  <a:srgbClr val="C00000"/>
                </a:solidFill>
                <a:latin typeface="Cursive standard" pitchFamily="2" charset="0"/>
              </a:rPr>
              <a:t>ons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8BD78B89-9B95-D74C-D846-D4E9A8ED1189}"/>
              </a:ext>
            </a:extLst>
          </p:cNvPr>
          <p:cNvSpPr/>
          <p:nvPr/>
        </p:nvSpPr>
        <p:spPr>
          <a:xfrm>
            <a:off x="582390" y="3432271"/>
            <a:ext cx="216081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…………… ramasser</a:t>
            </a:r>
            <a:r>
              <a:rPr lang="fr-FR" sz="2000" dirty="0">
                <a:solidFill>
                  <a:srgbClr val="C00000"/>
                </a:solidFill>
                <a:latin typeface="Cursive standard" pitchFamily="2" charset="0"/>
              </a:rPr>
              <a:t>a</a:t>
            </a: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9E0C4A43-4927-768A-F24A-25B3C5B03962}"/>
              </a:ext>
            </a:extLst>
          </p:cNvPr>
          <p:cNvSpPr/>
          <p:nvPr/>
        </p:nvSpPr>
        <p:spPr>
          <a:xfrm>
            <a:off x="3513820" y="3432271"/>
            <a:ext cx="216081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…………… ramasser</a:t>
            </a:r>
            <a:r>
              <a:rPr lang="fr-FR" sz="2000" dirty="0">
                <a:solidFill>
                  <a:srgbClr val="C00000"/>
                </a:solidFill>
                <a:latin typeface="Cursive standard" pitchFamily="2" charset="0"/>
              </a:rPr>
              <a:t>ai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DFD8C11-8F0A-C5D1-B2D5-9B6BB204FA76}"/>
              </a:ext>
            </a:extLst>
          </p:cNvPr>
          <p:cNvSpPr/>
          <p:nvPr/>
        </p:nvSpPr>
        <p:spPr>
          <a:xfrm>
            <a:off x="582390" y="4153739"/>
            <a:ext cx="216081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…………… ramasser</a:t>
            </a:r>
            <a:r>
              <a:rPr lang="fr-FR" sz="2000" dirty="0">
                <a:solidFill>
                  <a:srgbClr val="C00000"/>
                </a:solidFill>
                <a:latin typeface="Cursive standard" pitchFamily="2" charset="0"/>
              </a:rPr>
              <a:t>as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72E70AC-649A-4A18-B3DB-C233434071F0}"/>
              </a:ext>
            </a:extLst>
          </p:cNvPr>
          <p:cNvSpPr/>
          <p:nvPr/>
        </p:nvSpPr>
        <p:spPr>
          <a:xfrm>
            <a:off x="3513820" y="4134896"/>
            <a:ext cx="216081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…………… ramasser</a:t>
            </a:r>
            <a:r>
              <a:rPr lang="fr-FR" sz="2000" dirty="0">
                <a:solidFill>
                  <a:srgbClr val="C00000"/>
                </a:solidFill>
                <a:latin typeface="Cursive standard" pitchFamily="2" charset="0"/>
              </a:rPr>
              <a:t>ez</a:t>
            </a:r>
          </a:p>
        </p:txBody>
      </p:sp>
    </p:spTree>
    <p:extLst>
      <p:ext uri="{BB962C8B-B14F-4D97-AF65-F5344CB8AC3E}">
        <p14:creationId xmlns:p14="http://schemas.microsoft.com/office/powerpoint/2010/main" val="2632428180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393059" y="2328059"/>
            <a:ext cx="6109977" cy="37548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verbes ETRE et AVOIR sont des verbes particuliers qu’il faut connaitre par cœur à tous les temps (présent, futur, passé…)</a:t>
            </a: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futur : </a:t>
            </a:r>
          </a:p>
          <a:p>
            <a:pPr marL="1136650" lvl="1" indent="-342900">
              <a:buFont typeface="+mj-lt"/>
              <a:buAutoNum type="arabicPeriod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BB461EB-EB4B-92C7-A61A-5F55B1F3E32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FC11-2 – TEMPS : LE FUTUR DES VERBES ETRE ET AVOIR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670" y="850376"/>
            <a:ext cx="785059" cy="8512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6E7313-89D7-72AD-3D4B-4F701302B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708"/>
          <a:stretch/>
        </p:blipFill>
        <p:spPr>
          <a:xfrm>
            <a:off x="1709530" y="1169882"/>
            <a:ext cx="3820557" cy="106621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7590C51-5C2B-516A-D358-425F8EF419DD}"/>
              </a:ext>
            </a:extLst>
          </p:cNvPr>
          <p:cNvSpPr/>
          <p:nvPr/>
        </p:nvSpPr>
        <p:spPr>
          <a:xfrm>
            <a:off x="4050228" y="993941"/>
            <a:ext cx="1657073" cy="134841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0">
            <a:extLst>
              <a:ext uri="{FF2B5EF4-FFF2-40B4-BE49-F238E27FC236}">
                <a16:creationId xmlns:a16="http://schemas.microsoft.com/office/drawing/2014/main" id="{EF3FE635-0E14-E43E-F366-9CE9AA209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828872"/>
              </p:ext>
            </p:extLst>
          </p:nvPr>
        </p:nvGraphicFramePr>
        <p:xfrm>
          <a:off x="643452" y="3328735"/>
          <a:ext cx="2785228" cy="2743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42657">
                  <a:extLst>
                    <a:ext uri="{9D8B030D-6E8A-4147-A177-3AD203B41FA5}">
                      <a16:colId xmlns:a16="http://schemas.microsoft.com/office/drawing/2014/main" val="3969800421"/>
                    </a:ext>
                  </a:extLst>
                </a:gridCol>
                <a:gridCol w="1442571">
                  <a:extLst>
                    <a:ext uri="{9D8B030D-6E8A-4147-A177-3AD203B41FA5}">
                      <a16:colId xmlns:a16="http://schemas.microsoft.com/office/drawing/2014/main" val="1833687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PERSONNE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Verbe ETRE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SERAI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0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SERAS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–ELLE-ON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SERONS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SEREZ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-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SERONT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8145"/>
                  </a:ext>
                </a:extLst>
              </a:tr>
            </a:tbl>
          </a:graphicData>
        </a:graphic>
      </p:graphicFrame>
      <p:graphicFrame>
        <p:nvGraphicFramePr>
          <p:cNvPr id="4" name="Tableau 10">
            <a:extLst>
              <a:ext uri="{FF2B5EF4-FFF2-40B4-BE49-F238E27FC236}">
                <a16:creationId xmlns:a16="http://schemas.microsoft.com/office/drawing/2014/main" id="{988C45C9-2A7E-615C-B766-FCA6D28AC0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547670"/>
              </p:ext>
            </p:extLst>
          </p:nvPr>
        </p:nvGraphicFramePr>
        <p:xfrm>
          <a:off x="3619808" y="3328735"/>
          <a:ext cx="2785228" cy="2743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42657">
                  <a:extLst>
                    <a:ext uri="{9D8B030D-6E8A-4147-A177-3AD203B41FA5}">
                      <a16:colId xmlns:a16="http://schemas.microsoft.com/office/drawing/2014/main" val="3969800421"/>
                    </a:ext>
                  </a:extLst>
                </a:gridCol>
                <a:gridCol w="1442571">
                  <a:extLst>
                    <a:ext uri="{9D8B030D-6E8A-4147-A177-3AD203B41FA5}">
                      <a16:colId xmlns:a16="http://schemas.microsoft.com/office/drawing/2014/main" val="1833687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PERSONNE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Verbe AVOIR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AURAI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0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AURAS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IL- ELLE -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AURA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AURONS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AUREZ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-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AURONT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8145"/>
                  </a:ext>
                </a:extLst>
              </a:tr>
            </a:tbl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9725E175-6D77-818F-205D-BB580B3D25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623" y="6612231"/>
            <a:ext cx="5106113" cy="3096057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2A4AD2B6-FC7C-301E-7A2B-110D63910700}"/>
              </a:ext>
            </a:extLst>
          </p:cNvPr>
          <p:cNvSpPr txBox="1">
            <a:spLocks/>
          </p:cNvSpPr>
          <p:nvPr/>
        </p:nvSpPr>
        <p:spPr>
          <a:xfrm>
            <a:off x="431800" y="6233807"/>
            <a:ext cx="6109977" cy="3535835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5AE2684-551E-B16D-C64C-8B681B8818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3670" y="6082933"/>
            <a:ext cx="620025" cy="43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67650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7725192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Complète avec la bonne terminaison ou le bon pronom (verbes être et avoir au futur) !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 R2écris la phrase en conjuguant le verbe au futur</a:t>
            </a:r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.</a:t>
            </a:r>
          </a:p>
          <a:p>
            <a:pPr algn="just">
              <a:lnSpc>
                <a:spcPct val="200000"/>
              </a:lnSpc>
            </a:pPr>
            <a:r>
              <a:rPr lang="fr-FR" dirty="0">
                <a:latin typeface="Cursive standard" pitchFamily="2" charset="0"/>
                <a:cs typeface="Dreaming Outloud Script Pro" panose="03050502040304050704" pitchFamily="66" charset="0"/>
              </a:rPr>
              <a:t>Les enfants (avoir) une glace quand mamie (être) là !</a:t>
            </a:r>
            <a:endParaRPr lang="fr-FR" sz="1400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algn="just">
              <a:lnSpc>
                <a:spcPct val="200000"/>
              </a:lnSpc>
            </a:pPr>
            <a:endParaRPr lang="fr-FR" sz="1400" u="sng" dirty="0">
              <a:latin typeface="Dreaming Outloud Script Pro" panose="03050502040304050704" pitchFamily="66" charset="0"/>
              <a:cs typeface="Dreaming Outloud Script Pro" panose="03050502040304050704" pitchFamily="66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0A3699-1EB7-4A9E-8A88-AA9274D397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10" r="6844" b="33803"/>
          <a:stretch/>
        </p:blipFill>
        <p:spPr bwMode="auto">
          <a:xfrm>
            <a:off x="480695" y="6306579"/>
            <a:ext cx="5877560" cy="261417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3F36B0E-8F32-8B63-167B-203A425F0759}"/>
              </a:ext>
            </a:extLst>
          </p:cNvPr>
          <p:cNvSpPr/>
          <p:nvPr/>
        </p:nvSpPr>
        <p:spPr>
          <a:xfrm>
            <a:off x="582390" y="2690190"/>
            <a:ext cx="180975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…………… fer</a:t>
            </a:r>
            <a:r>
              <a:rPr lang="fr-FR" sz="2000" dirty="0">
                <a:solidFill>
                  <a:srgbClr val="C00000"/>
                </a:solidFill>
                <a:latin typeface="Cursive standard" pitchFamily="2" charset="0"/>
              </a:rPr>
              <a:t>ont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29370A1-0BC1-0A26-BD7D-54A9F224F640}"/>
              </a:ext>
            </a:extLst>
          </p:cNvPr>
          <p:cNvSpPr/>
          <p:nvPr/>
        </p:nvSpPr>
        <p:spPr>
          <a:xfrm>
            <a:off x="3740150" y="2703855"/>
            <a:ext cx="180975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On </a:t>
            </a:r>
            <a:r>
              <a:rPr lang="fr-FR" sz="2000" dirty="0" err="1">
                <a:solidFill>
                  <a:srgbClr val="00B050"/>
                </a:solidFill>
                <a:latin typeface="Cursive standard" pitchFamily="2" charset="0"/>
              </a:rPr>
              <a:t>aur</a:t>
            </a:r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..................</a:t>
            </a:r>
            <a:endParaRPr lang="fr-FR" sz="2000" dirty="0">
              <a:solidFill>
                <a:srgbClr val="C00000"/>
              </a:solidFill>
              <a:latin typeface="Cursive standard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25C0DE6F-0C13-9711-AC29-BBE32ECEDE11}"/>
              </a:ext>
            </a:extLst>
          </p:cNvPr>
          <p:cNvSpPr/>
          <p:nvPr/>
        </p:nvSpPr>
        <p:spPr>
          <a:xfrm>
            <a:off x="582390" y="3407284"/>
            <a:ext cx="180975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Nous </a:t>
            </a:r>
            <a:r>
              <a:rPr lang="fr-FR" sz="2000" dirty="0" err="1">
                <a:solidFill>
                  <a:srgbClr val="00B050"/>
                </a:solidFill>
                <a:latin typeface="Cursive standard" pitchFamily="2" charset="0"/>
              </a:rPr>
              <a:t>aur</a:t>
            </a:r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……………….</a:t>
            </a:r>
            <a:endParaRPr lang="fr-FR" sz="2000" dirty="0">
              <a:solidFill>
                <a:srgbClr val="C00000"/>
              </a:solidFill>
              <a:latin typeface="Cursive standard" pitchFamily="2" charset="0"/>
            </a:endParaRP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5E8B5E5-2EE8-EDF2-4C65-E7AECF5CE05D}"/>
              </a:ext>
            </a:extLst>
          </p:cNvPr>
          <p:cNvSpPr/>
          <p:nvPr/>
        </p:nvSpPr>
        <p:spPr>
          <a:xfrm>
            <a:off x="3740150" y="3407284"/>
            <a:ext cx="180975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………..……… aur</a:t>
            </a:r>
            <a:r>
              <a:rPr lang="fr-FR" sz="2000" dirty="0">
                <a:solidFill>
                  <a:srgbClr val="C00000"/>
                </a:solidFill>
                <a:latin typeface="Cursive standard" pitchFamily="2" charset="0"/>
              </a:rPr>
              <a:t>ez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C6B252E3-309B-E108-B172-0904BAE80895}"/>
              </a:ext>
            </a:extLst>
          </p:cNvPr>
          <p:cNvSpPr/>
          <p:nvPr/>
        </p:nvSpPr>
        <p:spPr>
          <a:xfrm>
            <a:off x="582390" y="4128055"/>
            <a:ext cx="180975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Je </a:t>
            </a:r>
            <a:r>
              <a:rPr lang="fr-FR" sz="2000" dirty="0" err="1">
                <a:solidFill>
                  <a:srgbClr val="00B050"/>
                </a:solidFill>
                <a:latin typeface="Cursive standard" pitchFamily="2" charset="0"/>
              </a:rPr>
              <a:t>ser</a:t>
            </a:r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……………..</a:t>
            </a:r>
            <a:endParaRPr lang="fr-FR" sz="2000" dirty="0">
              <a:solidFill>
                <a:srgbClr val="C00000"/>
              </a:solidFill>
              <a:latin typeface="Cursive standard" pitchFamily="2" charset="0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8F65CCE-3993-3ABD-D59D-E1985488F772}"/>
              </a:ext>
            </a:extLst>
          </p:cNvPr>
          <p:cNvSpPr/>
          <p:nvPr/>
        </p:nvSpPr>
        <p:spPr>
          <a:xfrm>
            <a:off x="3740150" y="4200771"/>
            <a:ext cx="1809750" cy="590550"/>
          </a:xfrm>
          <a:prstGeom prst="roundRect">
            <a:avLst/>
          </a:prstGeom>
          <a:noFill/>
          <a:ln w="1905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00B050"/>
                </a:solidFill>
                <a:latin typeface="Cursive standard" pitchFamily="2" charset="0"/>
              </a:rPr>
              <a:t>…….……… ser</a:t>
            </a:r>
            <a:r>
              <a:rPr lang="fr-FR" sz="2000" dirty="0">
                <a:solidFill>
                  <a:srgbClr val="C00000"/>
                </a:solidFill>
                <a:latin typeface="Cursive standard" pitchFamily="2" charset="0"/>
              </a:rPr>
              <a:t>as</a:t>
            </a:r>
          </a:p>
        </p:txBody>
      </p:sp>
      <p:sp>
        <p:nvSpPr>
          <p:cNvPr id="16" name="Titre 1">
            <a:extLst>
              <a:ext uri="{FF2B5EF4-FFF2-40B4-BE49-F238E27FC236}">
                <a16:creationId xmlns:a16="http://schemas.microsoft.com/office/drawing/2014/main" id="{DE277A62-4396-73B9-327E-64A9280E2854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FC11-2 – TEMPS : LE FUTUR DES VERBES ETRE ET AVOIR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19F1C1DE-0927-B0B4-D57A-2505EDCFDE5D}"/>
              </a:ext>
            </a:extLst>
          </p:cNvPr>
          <p:cNvSpPr/>
          <p:nvPr/>
        </p:nvSpPr>
        <p:spPr>
          <a:xfrm>
            <a:off x="582390" y="2690190"/>
            <a:ext cx="1809750" cy="6042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ln>
                  <a:noFill/>
                  <a:prstDash val="sysDot"/>
                </a:ln>
                <a:solidFill>
                  <a:srgbClr val="00B050"/>
                </a:solidFill>
                <a:latin typeface="Cursive standard" pitchFamily="2" charset="0"/>
              </a:rPr>
              <a:t>……………………..ser</a:t>
            </a:r>
            <a:r>
              <a:rPr lang="fr-FR" sz="2000" dirty="0">
                <a:ln>
                  <a:noFill/>
                  <a:prstDash val="sysDot"/>
                </a:ln>
                <a:solidFill>
                  <a:srgbClr val="C00000"/>
                </a:solidFill>
                <a:latin typeface="Cursive standard" pitchFamily="2" charset="0"/>
              </a:rPr>
              <a:t>ont</a:t>
            </a:r>
          </a:p>
        </p:txBody>
      </p:sp>
    </p:spTree>
    <p:extLst>
      <p:ext uri="{BB962C8B-B14F-4D97-AF65-F5344CB8AC3E}">
        <p14:creationId xmlns:p14="http://schemas.microsoft.com/office/powerpoint/2010/main" val="22208913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393059" y="2546427"/>
            <a:ext cx="6109977" cy="72019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verbes IRREGULIERS du 3</a:t>
            </a:r>
            <a:r>
              <a:rPr lang="fr-FR" sz="14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 sont des verbes particuliers qu’il faut connaitre par cœur à tous les temps (présent, futur, passé…)</a:t>
            </a: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futur : </a:t>
            </a:r>
          </a:p>
          <a:p>
            <a:pPr marL="1136650" lvl="1" indent="-342900">
              <a:buFont typeface="+mj-lt"/>
              <a:buAutoNum type="arabicPeriod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BB461EB-EB4B-92C7-A61A-5F55B1F3E32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FC11-3 – TEMPS : LE FUTUR </a:t>
            </a:r>
          </a:p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DES VERBES IRREGULIERS DU 3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670" y="850376"/>
            <a:ext cx="785059" cy="8512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6E7313-89D7-72AD-3D4B-4F701302B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708"/>
          <a:stretch/>
        </p:blipFill>
        <p:spPr>
          <a:xfrm>
            <a:off x="1709530" y="1169882"/>
            <a:ext cx="3820557" cy="106621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7590C51-5C2B-516A-D358-425F8EF419DD}"/>
              </a:ext>
            </a:extLst>
          </p:cNvPr>
          <p:cNvSpPr/>
          <p:nvPr/>
        </p:nvSpPr>
        <p:spPr>
          <a:xfrm>
            <a:off x="4050228" y="993941"/>
            <a:ext cx="1657073" cy="134841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6" name="Tableau 10">
            <a:extLst>
              <a:ext uri="{FF2B5EF4-FFF2-40B4-BE49-F238E27FC236}">
                <a16:creationId xmlns:a16="http://schemas.microsoft.com/office/drawing/2014/main" id="{EBCB464A-EDA9-69CD-B56F-F4C371DC4E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503897"/>
              </p:ext>
            </p:extLst>
          </p:nvPr>
        </p:nvGraphicFramePr>
        <p:xfrm>
          <a:off x="431800" y="3581400"/>
          <a:ext cx="6032500" cy="48006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508125">
                  <a:extLst>
                    <a:ext uri="{9D8B030D-6E8A-4147-A177-3AD203B41FA5}">
                      <a16:colId xmlns:a16="http://schemas.microsoft.com/office/drawing/2014/main" val="3489972077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147528611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851732193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44829572"/>
                    </a:ext>
                  </a:extLst>
                </a:gridCol>
              </a:tblGrid>
              <a:tr h="432897"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/>
                      <a:r>
                        <a:rPr lang="fr-FR" sz="18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FAIRE</a:t>
                      </a:r>
                    </a:p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fer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fer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as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fer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fer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fer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ez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fer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ont </a:t>
                      </a:r>
                    </a:p>
                    <a:p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/>
                      <a:r>
                        <a:rPr lang="fr-FR" sz="1500" dirty="0"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ALLER</a:t>
                      </a:r>
                    </a:p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J’ir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Il/elle/on 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</a:t>
                      </a: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ez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DIRE</a:t>
                      </a:r>
                    </a:p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dir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dir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as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dir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dir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dir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ez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dir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VENIR</a:t>
                      </a:r>
                    </a:p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viendr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</a:t>
                      </a: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viendr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viendr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viendr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ons</a:t>
                      </a: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viendr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ez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viendr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ont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73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POUVOIR</a:t>
                      </a:r>
                    </a:p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pourr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pourr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as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pourr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pourr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ons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pourr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ez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pourr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ont</a:t>
                      </a:r>
                    </a:p>
                    <a:p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VOIR</a:t>
                      </a:r>
                    </a:p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verr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verr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as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verr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verr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ons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verr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ez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verro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algn="ctr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VOULOIR</a:t>
                      </a:r>
                    </a:p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voudr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voudr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as</a:t>
                      </a:r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voudr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</a:t>
                      </a:r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voudr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ons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voudr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ez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voudr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PRENDRE</a:t>
                      </a:r>
                    </a:p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prendr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</a:t>
                      </a: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prendr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as</a:t>
                      </a: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prendr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</a:t>
                      </a: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prendr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ons</a:t>
                      </a: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prendr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ez</a:t>
                      </a: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prendr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ont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017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274068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539701" y="1425658"/>
            <a:ext cx="6051550" cy="7017306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Remplis les cases de ce jeu en conjuguant au FUTUR et à la bonne personne les verbes demandés.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6099960" y="1186539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A33B1C7-5BF2-C344-0131-7AEDA6EF6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4921" y="2526799"/>
            <a:ext cx="4201111" cy="5534797"/>
          </a:xfrm>
          <a:prstGeom prst="rect">
            <a:avLst/>
          </a:prstGeom>
        </p:spPr>
      </p:pic>
      <p:sp>
        <p:nvSpPr>
          <p:cNvPr id="11" name="Titre 1">
            <a:extLst>
              <a:ext uri="{FF2B5EF4-FFF2-40B4-BE49-F238E27FC236}">
                <a16:creationId xmlns:a16="http://schemas.microsoft.com/office/drawing/2014/main" id="{DFA14931-32E5-E11A-13A8-2CD01C95759B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FC11-3 – TEMPS : LE FUTUR </a:t>
            </a:r>
          </a:p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DES VERBES IRREGULIERS DU 3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</p:spTree>
    <p:extLst>
      <p:ext uri="{BB962C8B-B14F-4D97-AF65-F5344CB8AC3E}">
        <p14:creationId xmlns:p14="http://schemas.microsoft.com/office/powerpoint/2010/main" val="199144672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393059" y="2281386"/>
            <a:ext cx="6109977" cy="37548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 algn="just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passé composé est un temps du passé. IL se forme avec DEUX MOTS: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L’auxiliaire AVOIR ou ETRE au présent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+ le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PARTICIPE PASSÉ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du VERBE;</a:t>
            </a: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Le participe passé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des verbes du 1</a:t>
            </a:r>
            <a:r>
              <a:rPr lang="fr-FR" sz="14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 se termine par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–é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(ex : pour rester, le participe passé est resté. Pour manger, le participe passé est mangé).Le participe passé des verbes en –IR se termine par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–i.</a:t>
            </a:r>
          </a:p>
          <a:p>
            <a:pPr marL="1136650" lvl="1" indent="-342900">
              <a:buFont typeface="+mj-lt"/>
              <a:buAutoNum type="arabicPeriod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36550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36550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BB461EB-EB4B-92C7-A61A-5F55B1F3E32F}"/>
              </a:ext>
            </a:extLst>
          </p:cNvPr>
          <p:cNvSpPr txBox="1">
            <a:spLocks/>
          </p:cNvSpPr>
          <p:nvPr/>
        </p:nvSpPr>
        <p:spPr>
          <a:xfrm>
            <a:off x="431800" y="25953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FC12 – TEMPS : LE PASSÉ COMPOSÉ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670" y="850376"/>
            <a:ext cx="785059" cy="8512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6E7313-89D7-72AD-3D4B-4F701302B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708"/>
          <a:stretch/>
        </p:blipFill>
        <p:spPr>
          <a:xfrm>
            <a:off x="1709530" y="1116874"/>
            <a:ext cx="3820557" cy="106621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7590C51-5C2B-516A-D358-425F8EF419DD}"/>
              </a:ext>
            </a:extLst>
          </p:cNvPr>
          <p:cNvSpPr/>
          <p:nvPr/>
        </p:nvSpPr>
        <p:spPr>
          <a:xfrm>
            <a:off x="1575662" y="1000932"/>
            <a:ext cx="1657073" cy="134841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0">
            <a:extLst>
              <a:ext uri="{FF2B5EF4-FFF2-40B4-BE49-F238E27FC236}">
                <a16:creationId xmlns:a16="http://schemas.microsoft.com/office/drawing/2014/main" id="{34444858-2E5B-2257-1D97-ED0540CED0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811130"/>
              </p:ext>
            </p:extLst>
          </p:nvPr>
        </p:nvGraphicFramePr>
        <p:xfrm>
          <a:off x="1373689" y="3878860"/>
          <a:ext cx="4110622" cy="21031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055311">
                  <a:extLst>
                    <a:ext uri="{9D8B030D-6E8A-4147-A177-3AD203B41FA5}">
                      <a16:colId xmlns:a16="http://schemas.microsoft.com/office/drawing/2014/main" val="3489972077"/>
                    </a:ext>
                  </a:extLst>
                </a:gridCol>
                <a:gridCol w="2055311">
                  <a:extLst>
                    <a:ext uri="{9D8B030D-6E8A-4147-A177-3AD203B41FA5}">
                      <a16:colId xmlns:a16="http://schemas.microsoft.com/office/drawing/2014/main" val="2147528611"/>
                    </a:ext>
                  </a:extLst>
                </a:gridCol>
              </a:tblGrid>
              <a:tr h="372165">
                <a:tc>
                  <a:txBody>
                    <a:bodyPr/>
                    <a:lstStyle/>
                    <a:p>
                      <a:pPr algn="ctr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EX POUR CHANTER</a:t>
                      </a:r>
                    </a:p>
                    <a:p>
                      <a:pPr algn="ctr"/>
                      <a:endParaRPr lang="fr-FR" sz="1500" b="1" kern="1200" dirty="0">
                        <a:solidFill>
                          <a:schemeClr val="dk1"/>
                        </a:solidFill>
                        <a:latin typeface="Segoe UI Black" panose="020B0A02040204020203" pitchFamily="34" charset="0"/>
                        <a:ea typeface="Segoe UI Black" panose="020B0A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algn="l"/>
                      <a:r>
                        <a:rPr lang="fr-FR" sz="1500" b="0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J’ai chant</a:t>
                      </a:r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é </a:t>
                      </a:r>
                    </a:p>
                    <a:p>
                      <a:pPr algn="l"/>
                      <a:r>
                        <a:rPr lang="fr-FR" sz="1500" b="0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Tu as chant</a:t>
                      </a:r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é </a:t>
                      </a:r>
                    </a:p>
                    <a:p>
                      <a:pPr algn="l"/>
                      <a:r>
                        <a:rPr lang="fr-FR" sz="1500" b="0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Il/elle/ on a chant</a:t>
                      </a:r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é </a:t>
                      </a:r>
                    </a:p>
                    <a:p>
                      <a:pPr algn="l"/>
                      <a:r>
                        <a:rPr lang="fr-FR" sz="1500" b="0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Nous avons chant</a:t>
                      </a:r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é </a:t>
                      </a:r>
                      <a:r>
                        <a:rPr lang="fr-FR" sz="1500" b="0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 vous avez chant</a:t>
                      </a:r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é </a:t>
                      </a:r>
                    </a:p>
                    <a:p>
                      <a:pPr algn="l"/>
                      <a:r>
                        <a:rPr lang="fr-FR" sz="1500" b="0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Ils ont chant</a:t>
                      </a:r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Light" panose="020B05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EX POUR PARTIR</a:t>
                      </a:r>
                    </a:p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suis parti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es parti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Il/elle / on est parti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sommes part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êtes part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sont part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is</a:t>
                      </a:r>
                    </a:p>
                    <a:p>
                      <a:endParaRPr lang="fr-FR" sz="12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737046"/>
                  </a:ext>
                </a:extLst>
              </a:tr>
            </a:tbl>
          </a:graphicData>
        </a:graphic>
      </p:graphicFrame>
      <p:sp>
        <p:nvSpPr>
          <p:cNvPr id="9" name="Titre 1">
            <a:extLst>
              <a:ext uri="{FF2B5EF4-FFF2-40B4-BE49-F238E27FC236}">
                <a16:creationId xmlns:a16="http://schemas.microsoft.com/office/drawing/2014/main" id="{BBFDDCDC-1520-EC33-02F9-53F6C194CCDD}"/>
              </a:ext>
            </a:extLst>
          </p:cNvPr>
          <p:cNvSpPr txBox="1">
            <a:spLocks/>
          </p:cNvSpPr>
          <p:nvPr/>
        </p:nvSpPr>
        <p:spPr>
          <a:xfrm>
            <a:off x="431800" y="6134555"/>
            <a:ext cx="6109977" cy="3635087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4716D85-4694-80A4-A7FA-6A8B8636CF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530" y="6746450"/>
            <a:ext cx="3413965" cy="2833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76889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393700" y="1371067"/>
            <a:ext cx="6051550" cy="446276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Complète par le verbe être ou avoir + le participe passé pour former le passé composé !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Elle ……………       ……………………..(vouloir) voir un film d’horreur.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Les professeurs ………………         …………………….(manger) à la cantine. 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 Je………………………    …..…………………..(sortir) faire les courses.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Nous ………………………      …………………………..(manger) trop de bonbons !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Tu …………………   ………………………………….. à la piscine la semaine dernière.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5E3E567-7388-E63A-E1BF-A6051906F05C}"/>
              </a:ext>
            </a:extLst>
          </p:cNvPr>
          <p:cNvSpPr txBox="1">
            <a:spLocks/>
          </p:cNvSpPr>
          <p:nvPr/>
        </p:nvSpPr>
        <p:spPr>
          <a:xfrm>
            <a:off x="431800" y="25953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FC12 – TEMPS : LE PASSÉ COMPOSÉ</a:t>
            </a:r>
          </a:p>
        </p:txBody>
      </p:sp>
    </p:spTree>
    <p:extLst>
      <p:ext uri="{BB962C8B-B14F-4D97-AF65-F5344CB8AC3E}">
        <p14:creationId xmlns:p14="http://schemas.microsoft.com/office/powerpoint/2010/main" val="54727577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393059" y="2508534"/>
            <a:ext cx="6109977" cy="72019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Rappelons que les verbes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du 1</a:t>
            </a:r>
            <a:r>
              <a:rPr lang="fr-FR" sz="1400" b="1" u="sng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sont ceux qui se terminent par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–ER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manger – cuisiner – jouer – commencer – ramasser…..).</a:t>
            </a: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L’imparfait sert à parler de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quelque chose qui est passé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(ex : hier, la semaine dernière, ce matin…...)</a:t>
            </a:r>
          </a:p>
          <a:p>
            <a:pPr marL="336550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former l’imparfait de ces verbes :  </a:t>
            </a:r>
          </a:p>
          <a:p>
            <a:pPr marL="1136650" lvl="1" indent="-342900">
              <a:buFont typeface="+mj-lt"/>
              <a:buAutoNum type="arabicPeriod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Il faut prendre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le radical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du verbe (pour le verbe PARL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le radical est PARL…..)</a:t>
            </a:r>
          </a:p>
          <a:p>
            <a:pPr marL="1136650" lvl="1" indent="-342900">
              <a:buFont typeface="+mj-lt"/>
              <a:buAutoNum type="arabicPeriod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Il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faut ajouter les terminaisons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suivantes (qu’il faut connaitre).</a:t>
            </a:r>
          </a:p>
          <a:p>
            <a:pPr marL="1136650" lvl="1" indent="-342900">
              <a:buFont typeface="+mj-lt"/>
              <a:buAutoNum type="arabicPeriod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136650" lvl="1" indent="-342900">
              <a:buFont typeface="+mj-lt"/>
              <a:buAutoNum type="arabicPeriod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	Certaines terminaisons se prononcent de la même manière mais ne s’écrivent pas pareil ! Pour ne pas les confondre , il faut chercher le sujet (le bon pronom personnel).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BB461EB-EB4B-92C7-A61A-5F55B1F3E32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FC13-1 – TEMPS : </a:t>
            </a:r>
          </a:p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L’MPARFAIT DES VERBES DU 1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670" y="850376"/>
            <a:ext cx="785059" cy="8512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6E7313-89D7-72AD-3D4B-4F701302B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708"/>
          <a:stretch/>
        </p:blipFill>
        <p:spPr>
          <a:xfrm>
            <a:off x="1709530" y="1266138"/>
            <a:ext cx="3820557" cy="106621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7590C51-5C2B-516A-D358-425F8EF419DD}"/>
              </a:ext>
            </a:extLst>
          </p:cNvPr>
          <p:cNvSpPr/>
          <p:nvPr/>
        </p:nvSpPr>
        <p:spPr>
          <a:xfrm>
            <a:off x="1575662" y="983937"/>
            <a:ext cx="1657073" cy="134841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9" name="Tableau 10">
            <a:extLst>
              <a:ext uri="{FF2B5EF4-FFF2-40B4-BE49-F238E27FC236}">
                <a16:creationId xmlns:a16="http://schemas.microsoft.com/office/drawing/2014/main" id="{1EA80DB3-71B1-1645-2966-483B72DF17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015911"/>
              </p:ext>
            </p:extLst>
          </p:nvPr>
        </p:nvGraphicFramePr>
        <p:xfrm>
          <a:off x="1497128" y="4780722"/>
          <a:ext cx="3472437" cy="3632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113490">
                  <a:extLst>
                    <a:ext uri="{9D8B030D-6E8A-4147-A177-3AD203B41FA5}">
                      <a16:colId xmlns:a16="http://schemas.microsoft.com/office/drawing/2014/main" val="3969800421"/>
                    </a:ext>
                  </a:extLst>
                </a:gridCol>
                <a:gridCol w="1064165">
                  <a:extLst>
                    <a:ext uri="{9D8B030D-6E8A-4147-A177-3AD203B41FA5}">
                      <a16:colId xmlns:a16="http://schemas.microsoft.com/office/drawing/2014/main" val="1833687813"/>
                    </a:ext>
                  </a:extLst>
                </a:gridCol>
                <a:gridCol w="1294782">
                  <a:extLst>
                    <a:ext uri="{9D8B030D-6E8A-4147-A177-3AD203B41FA5}">
                      <a16:colId xmlns:a16="http://schemas.microsoft.com/office/drawing/2014/main" val="3461789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PERSONNE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Ex :  VERBE CUISINER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sz="14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endParaRPr lang="fr-FR" sz="14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INFINITIF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TERMINAISON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94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r"/>
                      <a:r>
                        <a:rPr lang="fr-FR" sz="14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0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PARL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IL-ON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PARL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-AIT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PARL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PARL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-IEZ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-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PARL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-AIENT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8145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pPr lvl="0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Ca donne : Je parlais, tu parlais, elle parlait, nous parlions, vous parliez, ils parlaient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342900" marR="0" lvl="1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fr-FR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Segoe UI Light" panose="020B0502040204020203" pitchFamily="34" charset="0"/>
                        <a:ea typeface="+mn-ea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vl="1"/>
                      <a:endParaRPr lang="fr-FR" sz="1400" b="1" dirty="0">
                        <a:solidFill>
                          <a:srgbClr val="FF0000"/>
                        </a:solidFill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48428"/>
                  </a:ext>
                </a:extLst>
              </a:tr>
            </a:tbl>
          </a:graphicData>
        </a:graphic>
      </p:graphicFrame>
      <p:pic>
        <p:nvPicPr>
          <p:cNvPr id="2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D9FB90FE-1E80-31FB-2F6A-09B5A97258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85" y="8720056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340694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539701" y="1425658"/>
            <a:ext cx="6051550" cy="683264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Trouve d’abord le radical du verbe que tu dois conjuguer ! Attention au son pour manger et déplacer !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6099960" y="1186539"/>
            <a:ext cx="743778" cy="550233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96D29D4-5C22-FDE5-6C3D-00FC2F94EA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630" y="2451775"/>
            <a:ext cx="5805145" cy="2297870"/>
          </a:xfrm>
          <a:prstGeom prst="rect">
            <a:avLst/>
          </a:prstGeom>
        </p:spPr>
      </p:pic>
      <p:pic>
        <p:nvPicPr>
          <p:cNvPr id="5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E6991909-5262-476F-77E3-677C2CB40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20" y="5409805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re 1">
            <a:extLst>
              <a:ext uri="{FF2B5EF4-FFF2-40B4-BE49-F238E27FC236}">
                <a16:creationId xmlns:a16="http://schemas.microsoft.com/office/drawing/2014/main" id="{1FA4C4DD-7F8A-B3D7-158D-B69A3C7D5480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FC13-1 – TEMPS : </a:t>
            </a:r>
          </a:p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L’MPARFAIT DES VERBES DU 1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</p:spTree>
    <p:extLst>
      <p:ext uri="{BB962C8B-B14F-4D97-AF65-F5344CB8AC3E}">
        <p14:creationId xmlns:p14="http://schemas.microsoft.com/office/powerpoint/2010/main" val="225546154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393059" y="2328059"/>
            <a:ext cx="6109977" cy="375487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verbes ETRE et AVOIR sont des verbes particuliers qu’il faut connaitre par cœur à tous les temps (présent, futur, passé…)</a:t>
            </a: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futur : </a:t>
            </a:r>
          </a:p>
          <a:p>
            <a:pPr marL="1136650" lvl="1" indent="-342900">
              <a:buFont typeface="+mj-lt"/>
              <a:buAutoNum type="arabicPeriod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BB461EB-EB4B-92C7-A61A-5F55B1F3E32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FC13-2 – TEMPS : L’IMPARFAIT DE ETRE ET AVOIR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670" y="850376"/>
            <a:ext cx="785059" cy="8512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6E7313-89D7-72AD-3D4B-4F701302B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708"/>
          <a:stretch/>
        </p:blipFill>
        <p:spPr>
          <a:xfrm>
            <a:off x="1709530" y="1169882"/>
            <a:ext cx="3820557" cy="106621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7590C51-5C2B-516A-D358-425F8EF419DD}"/>
              </a:ext>
            </a:extLst>
          </p:cNvPr>
          <p:cNvSpPr/>
          <p:nvPr/>
        </p:nvSpPr>
        <p:spPr>
          <a:xfrm>
            <a:off x="1575662" y="979641"/>
            <a:ext cx="1657073" cy="134841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0">
            <a:extLst>
              <a:ext uri="{FF2B5EF4-FFF2-40B4-BE49-F238E27FC236}">
                <a16:creationId xmlns:a16="http://schemas.microsoft.com/office/drawing/2014/main" id="{EF3FE635-0E14-E43E-F366-9CE9AA2098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96804"/>
              </p:ext>
            </p:extLst>
          </p:nvPr>
        </p:nvGraphicFramePr>
        <p:xfrm>
          <a:off x="643452" y="3328735"/>
          <a:ext cx="2785228" cy="2743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42657">
                  <a:extLst>
                    <a:ext uri="{9D8B030D-6E8A-4147-A177-3AD203B41FA5}">
                      <a16:colId xmlns:a16="http://schemas.microsoft.com/office/drawing/2014/main" val="3969800421"/>
                    </a:ext>
                  </a:extLst>
                </a:gridCol>
                <a:gridCol w="1442571">
                  <a:extLst>
                    <a:ext uri="{9D8B030D-6E8A-4147-A177-3AD203B41FA5}">
                      <a16:colId xmlns:a16="http://schemas.microsoft.com/office/drawing/2014/main" val="1833687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PERSONNE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Verbe ETRE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ÉTAIS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0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ÉTAIS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–ELLE-ON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ÉTAIT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ÉTIONS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ÉTIEZ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-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ÉTAIENT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8145"/>
                  </a:ext>
                </a:extLst>
              </a:tr>
            </a:tbl>
          </a:graphicData>
        </a:graphic>
      </p:graphicFrame>
      <p:graphicFrame>
        <p:nvGraphicFramePr>
          <p:cNvPr id="4" name="Tableau 10">
            <a:extLst>
              <a:ext uri="{FF2B5EF4-FFF2-40B4-BE49-F238E27FC236}">
                <a16:creationId xmlns:a16="http://schemas.microsoft.com/office/drawing/2014/main" id="{988C45C9-2A7E-615C-B766-FCA6D28AC0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00613"/>
              </p:ext>
            </p:extLst>
          </p:nvPr>
        </p:nvGraphicFramePr>
        <p:xfrm>
          <a:off x="3619808" y="3328735"/>
          <a:ext cx="2785228" cy="27432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342657">
                  <a:extLst>
                    <a:ext uri="{9D8B030D-6E8A-4147-A177-3AD203B41FA5}">
                      <a16:colId xmlns:a16="http://schemas.microsoft.com/office/drawing/2014/main" val="3969800421"/>
                    </a:ext>
                  </a:extLst>
                </a:gridCol>
                <a:gridCol w="1442571">
                  <a:extLst>
                    <a:ext uri="{9D8B030D-6E8A-4147-A177-3AD203B41FA5}">
                      <a16:colId xmlns:a16="http://schemas.microsoft.com/office/drawing/2014/main" val="1833687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PERSONNE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Verbe AVOIR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081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501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AVAIS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8539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IL- ELLE - 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AVAIT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7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AVIEZ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29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1"/>
                      <a:r>
                        <a:rPr lang="fr-FR" sz="14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- ELLES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1"/>
                      <a:r>
                        <a:rPr lang="fr-FR" sz="14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AVAIENT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718145"/>
                  </a:ext>
                </a:extLst>
              </a:tr>
            </a:tbl>
          </a:graphicData>
        </a:graphic>
      </p:graphicFrame>
      <p:sp>
        <p:nvSpPr>
          <p:cNvPr id="12" name="Titre 1">
            <a:extLst>
              <a:ext uri="{FF2B5EF4-FFF2-40B4-BE49-F238E27FC236}">
                <a16:creationId xmlns:a16="http://schemas.microsoft.com/office/drawing/2014/main" id="{2A4AD2B6-FC7C-301E-7A2B-110D63910700}"/>
              </a:ext>
            </a:extLst>
          </p:cNvPr>
          <p:cNvSpPr txBox="1">
            <a:spLocks/>
          </p:cNvSpPr>
          <p:nvPr/>
        </p:nvSpPr>
        <p:spPr>
          <a:xfrm>
            <a:off x="431800" y="6537278"/>
            <a:ext cx="6109977" cy="3232364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216F2A5-5C36-38A7-5C6F-585D2DB399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355" y="7083609"/>
            <a:ext cx="5025623" cy="249660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C01CFAE6-DC2E-8168-FEB2-CFE4009EDB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7221" y="6493783"/>
            <a:ext cx="464556" cy="43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504968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F9060CB-5F5D-1E1E-81C7-F4542DBFA5D0}"/>
              </a:ext>
            </a:extLst>
          </p:cNvPr>
          <p:cNvSpPr txBox="1"/>
          <p:nvPr/>
        </p:nvSpPr>
        <p:spPr>
          <a:xfrm>
            <a:off x="393700" y="1371067"/>
            <a:ext cx="6051550" cy="8217634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Conjugue ces verbes ETRE ET AVOIR à l’imparfait !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Ce miroir …………………………………………(avoir)  la particularité d’être très fragile.</a:t>
            </a: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Eric et toi …………………………………………..(être) très attentifs en classe. </a:t>
            </a: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Ils …………………………………….. (avoir) des épis sur la tête..</a:t>
            </a:r>
            <a:endParaRPr lang="fr-FR" sz="12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Son corps ………………………………(être) couvert de boutons.</a:t>
            </a:r>
            <a:endParaRPr lang="fr-FR" sz="1200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5/ Vous ……………………………….. (avoir) une belle maison.</a:t>
            </a:r>
          </a:p>
          <a:p>
            <a:pPr algn="just">
              <a:lnSpc>
                <a:spcPct val="200000"/>
              </a:lnSpc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6/ Nous …………………………..(être) sur le point de partir.</a:t>
            </a:r>
          </a:p>
          <a:p>
            <a:pPr algn="just">
              <a:lnSpc>
                <a:spcPct val="200000"/>
              </a:lnSpc>
            </a:pP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  invente une phrase avec être à l’imparfait.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5901BA-07F3-A639-1801-1ED3A6AA0912}"/>
              </a:ext>
            </a:extLst>
          </p:cNvPr>
          <p:cNvSpPr txBox="1">
            <a:spLocks/>
          </p:cNvSpPr>
          <p:nvPr/>
        </p:nvSpPr>
        <p:spPr>
          <a:xfrm>
            <a:off x="200999" y="2690190"/>
            <a:ext cx="6263301" cy="3946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endParaRPr lang="fr-FR" sz="3200" b="1" dirty="0">
              <a:latin typeface="Cursive standard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EEEB88E-5E12-C518-B76D-85529F975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70A3699-1EB7-4A9E-8A88-AA9274D397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11" r="6844" b="33803"/>
          <a:stretch/>
        </p:blipFill>
        <p:spPr bwMode="auto">
          <a:xfrm>
            <a:off x="480695" y="7640960"/>
            <a:ext cx="5877560" cy="195013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5AB5BA3-4EEE-DE2B-45C2-FB646672BC04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FC13-2– TEMPS : L’IMPARFAIT DE ETRE ET AVOIR</a:t>
            </a:r>
          </a:p>
        </p:txBody>
      </p:sp>
    </p:spTree>
    <p:extLst>
      <p:ext uri="{BB962C8B-B14F-4D97-AF65-F5344CB8AC3E}">
        <p14:creationId xmlns:p14="http://schemas.microsoft.com/office/powerpoint/2010/main" val="158268508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023089BA-B228-8A13-1146-F16615715B3A}"/>
              </a:ext>
            </a:extLst>
          </p:cNvPr>
          <p:cNvSpPr txBox="1"/>
          <p:nvPr/>
        </p:nvSpPr>
        <p:spPr>
          <a:xfrm>
            <a:off x="393059" y="2546427"/>
            <a:ext cx="6109977" cy="72019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verbes IRREGULIERS du 3</a:t>
            </a:r>
            <a:r>
              <a:rPr lang="fr-FR" sz="14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 sont des verbes particuliers qu’il faut connaitre par cœur à tous les temps (présent, futur, passé…)</a:t>
            </a: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L’imparfait des 8 verbes irréguliers : </a:t>
            </a:r>
          </a:p>
          <a:p>
            <a:pPr marL="1136650" lvl="1" indent="-342900">
              <a:buFont typeface="+mj-lt"/>
              <a:buAutoNum type="arabicPeriod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500" b="1" dirty="0">
              <a:solidFill>
                <a:schemeClr val="dk1"/>
              </a:solidFill>
              <a:latin typeface="Segoe UI Black" panose="020B0A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230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FBB461EB-EB4B-92C7-A61A-5F55B1F3E32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FC13-3 – TEMPS : L’IMPARFAIT</a:t>
            </a:r>
          </a:p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DES VERBES IRREGULIERS DU 3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9B90331-9B3B-FBE9-E750-05E3B078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3670" y="850376"/>
            <a:ext cx="785059" cy="851269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E6E7313-89D7-72AD-3D4B-4F701302B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708"/>
          <a:stretch/>
        </p:blipFill>
        <p:spPr>
          <a:xfrm>
            <a:off x="1709530" y="1169882"/>
            <a:ext cx="3820557" cy="1066217"/>
          </a:xfrm>
          <a:prstGeom prst="rect">
            <a:avLst/>
          </a:prstGeom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F7590C51-5C2B-516A-D358-425F8EF419DD}"/>
              </a:ext>
            </a:extLst>
          </p:cNvPr>
          <p:cNvSpPr/>
          <p:nvPr/>
        </p:nvSpPr>
        <p:spPr>
          <a:xfrm>
            <a:off x="1575662" y="1027436"/>
            <a:ext cx="1657073" cy="1348418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0">
            <a:extLst>
              <a:ext uri="{FF2B5EF4-FFF2-40B4-BE49-F238E27FC236}">
                <a16:creationId xmlns:a16="http://schemas.microsoft.com/office/drawing/2014/main" id="{34444858-2E5B-2257-1D97-ED0540CED07D}"/>
              </a:ext>
            </a:extLst>
          </p:cNvPr>
          <p:cNvGraphicFramePr>
            <a:graphicFrameLocks noGrp="1"/>
          </p:cNvGraphicFramePr>
          <p:nvPr/>
        </p:nvGraphicFramePr>
        <p:xfrm>
          <a:off x="592364" y="3868181"/>
          <a:ext cx="5673272" cy="42976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418318">
                  <a:extLst>
                    <a:ext uri="{9D8B030D-6E8A-4147-A177-3AD203B41FA5}">
                      <a16:colId xmlns:a16="http://schemas.microsoft.com/office/drawing/2014/main" val="3489972077"/>
                    </a:ext>
                  </a:extLst>
                </a:gridCol>
                <a:gridCol w="1418318">
                  <a:extLst>
                    <a:ext uri="{9D8B030D-6E8A-4147-A177-3AD203B41FA5}">
                      <a16:colId xmlns:a16="http://schemas.microsoft.com/office/drawing/2014/main" val="2147528611"/>
                    </a:ext>
                  </a:extLst>
                </a:gridCol>
                <a:gridCol w="1418318">
                  <a:extLst>
                    <a:ext uri="{9D8B030D-6E8A-4147-A177-3AD203B41FA5}">
                      <a16:colId xmlns:a16="http://schemas.microsoft.com/office/drawing/2014/main" val="2851732193"/>
                    </a:ext>
                  </a:extLst>
                </a:gridCol>
                <a:gridCol w="1418318">
                  <a:extLst>
                    <a:ext uri="{9D8B030D-6E8A-4147-A177-3AD203B41FA5}">
                      <a16:colId xmlns:a16="http://schemas.microsoft.com/office/drawing/2014/main" val="244829572"/>
                    </a:ext>
                  </a:extLst>
                </a:gridCol>
              </a:tblGrid>
              <a:tr h="372165">
                <a:tc>
                  <a:txBody>
                    <a:bodyPr/>
                    <a:lstStyle/>
                    <a:p>
                      <a:pPr algn="ctr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FAIRE</a:t>
                      </a:r>
                    </a:p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fais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fais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fais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ait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fais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ions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fais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iez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fais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ALLER</a:t>
                      </a:r>
                    </a:p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J’all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all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Il/elle/on all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ait</a:t>
                      </a: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all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ions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all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iez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all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DIRE</a:t>
                      </a:r>
                    </a:p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dis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dis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dis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ait</a:t>
                      </a:r>
                      <a:endParaRPr lang="fr-FR" sz="1500" b="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dis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ions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dis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iez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dis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VENIR</a:t>
                      </a:r>
                    </a:p>
                    <a:p>
                      <a:pPr algn="ctr"/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ven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 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ven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ven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ait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ven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ions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ven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iez</a:t>
                      </a:r>
                    </a:p>
                    <a:p>
                      <a:r>
                        <a:rPr lang="fr-FR" sz="1500" b="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ven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aient</a:t>
                      </a:r>
                    </a:p>
                    <a:p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873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POUVOIR</a:t>
                      </a:r>
                    </a:p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pouv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pouv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pouv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ait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pouv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ions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pouv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iez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pouv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VOIR</a:t>
                      </a:r>
                    </a:p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voy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voy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voy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ait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voy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ions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voy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iez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voy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VOULOIR</a:t>
                      </a:r>
                    </a:p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voul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voul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voul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ait</a:t>
                      </a:r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voul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ions</a:t>
                      </a:r>
                      <a:endParaRPr lang="fr-FR" sz="1500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voul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iez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voul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685800" rtl="0" eaLnBrk="1" latinLnBrk="0" hangingPunct="1"/>
                      <a:r>
                        <a:rPr lang="fr-FR" sz="1500" b="1" kern="1200" dirty="0">
                          <a:solidFill>
                            <a:schemeClr val="dk1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  <a:cs typeface="Segoe UI Light" panose="020B0502040204020203" pitchFamily="34" charset="0"/>
                        </a:rPr>
                        <a:t>PRENDRE</a:t>
                      </a:r>
                    </a:p>
                    <a:p>
                      <a:pPr algn="ctr"/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Je pren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Tu pren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ais</a:t>
                      </a: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 pren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ait</a:t>
                      </a: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Nous pren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ions</a:t>
                      </a: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Vous pren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iez</a:t>
                      </a:r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</a:t>
                      </a:r>
                    </a:p>
                    <a:p>
                      <a:r>
                        <a:rPr lang="fr-FR" sz="1500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Ils pren</a:t>
                      </a:r>
                      <a:r>
                        <a:rPr lang="fr-FR" sz="1500" b="1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aient</a:t>
                      </a:r>
                    </a:p>
                    <a:p>
                      <a:endParaRPr lang="fr-FR" sz="1500" b="1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017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684341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38630923-CAE0-FD52-647E-E216A4CBE190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50">
            <a:fgClr>
              <a:srgbClr val="00B0F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FC13-3 – TEMPS : L’IMPARFAIT</a:t>
            </a:r>
          </a:p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DES VERBES IRREGULIERS DU 3</a:t>
            </a:r>
            <a:r>
              <a:rPr lang="fr-FR" sz="20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 GROUPE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393700" y="1371067"/>
            <a:ext cx="6051550" cy="5262979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Conjugue ces verbes à l’imparfait !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Elle …………………………………..(vouloir) aller chez son amie.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Le téléphone a sonné alors que maman ………………………….(prendre) sa douche. 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 Les marins ………………………………..;(faire) de leur mieux pour contourner la montagne.</a:t>
            </a: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  écris l’infinitif des verbes suivants.</a:t>
            </a:r>
            <a:r>
              <a:rPr lang="fr-FR" sz="1400" b="1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vous voyiez…………………………………………………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je prenais ………………………………………….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 nous disions ……………………………………….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96808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FV01– L’ORDRE ALPHABETIQUE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4924C1-C7F3-135C-EC6D-DF00151A1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05410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575CFD-4000-178D-338A-82F5A3C3BA03}"/>
              </a:ext>
            </a:extLst>
          </p:cNvPr>
          <p:cNvSpPr txBox="1"/>
          <p:nvPr/>
        </p:nvSpPr>
        <p:spPr>
          <a:xfrm>
            <a:off x="431800" y="1394373"/>
            <a:ext cx="6032500" cy="360701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Dans le dictionnaire, les mots sont classés par </a:t>
            </a:r>
            <a:r>
              <a:rPr lang="fr-FR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ordre alphabétique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ABCDEFGHIJKLMNOPQRSTUVWXYZ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cela, on regarde d’abord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la 1</a:t>
            </a:r>
            <a:r>
              <a:rPr lang="fr-FR" sz="1400" u="sng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ère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lettre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hien est avant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outon parce que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c’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est avant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dans le dictionnaire !</a:t>
            </a:r>
          </a:p>
          <a:p>
            <a:pPr algn="ctr">
              <a:lnSpc>
                <a:spcPct val="15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Si la 1</a:t>
            </a:r>
            <a:r>
              <a:rPr lang="fr-FR" sz="14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ère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lettre est la même, on regarde alors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la 2</a:t>
            </a:r>
            <a:r>
              <a:rPr lang="fr-FR" sz="1400" u="sng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lettre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et ainsi de suite :</a:t>
            </a:r>
          </a:p>
          <a:p>
            <a:pPr algn="ctr">
              <a:lnSpc>
                <a:spcPct val="150000"/>
              </a:lnSpc>
            </a:pP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g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rçon est avant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g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enouille parce que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est avant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r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dans le dictionnaire !</a:t>
            </a:r>
          </a:p>
          <a:p>
            <a:pPr algn="ctr">
              <a:lnSpc>
                <a:spcPct val="15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Si toutes les lettres sont identiques, le premier mot est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celui qui a le moins de lettres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pPr algn="ctr">
              <a:lnSpc>
                <a:spcPct val="150000"/>
              </a:lnSpc>
            </a:pP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prince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est avant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prince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sse parce qu’il a 6 lettres et princesse en a 9 !</a:t>
            </a:r>
          </a:p>
        </p:txBody>
      </p:sp>
      <p:pic>
        <p:nvPicPr>
          <p:cNvPr id="7" name="Picture 2" descr="Résultat d’images pour attention signe">
            <a:extLst>
              <a:ext uri="{FF2B5EF4-FFF2-40B4-BE49-F238E27FC236}">
                <a16:creationId xmlns:a16="http://schemas.microsoft.com/office/drawing/2014/main" id="{1F5922E4-28BD-601D-94EE-15CC1C403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644" y="3854200"/>
            <a:ext cx="225045" cy="19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3A1ABB13-DAF9-4874-EEC4-90F2F85A8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4626" y="5075868"/>
            <a:ext cx="649445" cy="443773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0113E28C-4CA2-1887-8AAE-9DDF28AE3028}"/>
              </a:ext>
            </a:extLst>
          </p:cNvPr>
          <p:cNvCxnSpPr/>
          <p:nvPr/>
        </p:nvCxnSpPr>
        <p:spPr>
          <a:xfrm>
            <a:off x="2113272" y="2054087"/>
            <a:ext cx="26707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re 1">
            <a:extLst>
              <a:ext uri="{FF2B5EF4-FFF2-40B4-BE49-F238E27FC236}">
                <a16:creationId xmlns:a16="http://schemas.microsoft.com/office/drawing/2014/main" id="{E1F0E12E-60A2-658E-D4F0-0BB49073D452}"/>
              </a:ext>
            </a:extLst>
          </p:cNvPr>
          <p:cNvSpPr txBox="1">
            <a:spLocks/>
          </p:cNvSpPr>
          <p:nvPr/>
        </p:nvSpPr>
        <p:spPr>
          <a:xfrm>
            <a:off x="431800" y="5234609"/>
            <a:ext cx="6109977" cy="4535033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25F5F47-076C-768A-8945-9C648D72FB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4174" y="5716839"/>
            <a:ext cx="5169651" cy="3919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12433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393700" y="1371067"/>
            <a:ext cx="6051550" cy="6186309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07FC1C9-818C-CBA7-3D18-B7434F1BF9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FV01 – L’ORDRE ALPHABETIQUE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000AC527-7FF3-72DD-84BB-6692A8876C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94"/>
          <a:stretch/>
        </p:blipFill>
        <p:spPr>
          <a:xfrm>
            <a:off x="485076" y="2584174"/>
            <a:ext cx="5780986" cy="317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14208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FV02 – LES MOTS ETIQUETTES - GENERIQUES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4924C1-C7F3-135C-EC6D-DF00151A1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05410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575CFD-4000-178D-338A-82F5A3C3BA03}"/>
              </a:ext>
            </a:extLst>
          </p:cNvPr>
          <p:cNvSpPr txBox="1"/>
          <p:nvPr/>
        </p:nvSpPr>
        <p:spPr>
          <a:xfrm>
            <a:off x="431800" y="1394373"/>
            <a:ext cx="6032500" cy="26375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mot étiquette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regroupe des noms d’une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même catégorie.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>
              <a:lnSpc>
                <a:spcPct val="150000"/>
              </a:lnSpc>
            </a:pP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le mot étiquette COULEUR regroupe les adjectifs : jaune- rose – vert – bleu….</a:t>
            </a:r>
          </a:p>
          <a:p>
            <a:pPr algn="ctr">
              <a:lnSpc>
                <a:spcPct val="15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 mot étiquette désigne un OBJET – UN ANIMAL – UNE PERSONNE; Il a un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sens GENERAL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On peut les ranger du plus général au plus précis ou inversement. </a:t>
            </a:r>
          </a:p>
          <a:p>
            <a:pPr algn="ctr">
              <a:lnSpc>
                <a:spcPct val="150000"/>
              </a:lnSpc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1ABB13-DAF9-4874-EEC4-90F2F85A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5832" y="4141254"/>
            <a:ext cx="649445" cy="443773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1F0E12E-60A2-658E-D4F0-0BB49073D452}"/>
              </a:ext>
            </a:extLst>
          </p:cNvPr>
          <p:cNvSpPr txBox="1">
            <a:spLocks/>
          </p:cNvSpPr>
          <p:nvPr/>
        </p:nvSpPr>
        <p:spPr>
          <a:xfrm>
            <a:off x="431800" y="4214191"/>
            <a:ext cx="6109977" cy="5555451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et mémoriser la leçon</a:t>
            </a: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BEE1FCB-ECF4-09B9-48E8-DD18E5E225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713" y="5151782"/>
            <a:ext cx="5691487" cy="3747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36412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393700" y="1371067"/>
            <a:ext cx="6051550" cy="6401753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Trouve trois noms qui vont avec le mot étiquette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Trouve le mot étiquette !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38A10BBE-9676-FDBF-68E3-CD7E906B07C8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FV02 – LES MOTS ETIQUETTES</a:t>
            </a:r>
          </a:p>
        </p:txBody>
      </p:sp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F862B396-C755-4677-1FC3-CB2C0D0C6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56315"/>
              </p:ext>
            </p:extLst>
          </p:nvPr>
        </p:nvGraphicFramePr>
        <p:xfrm>
          <a:off x="771940" y="2670311"/>
          <a:ext cx="2493878" cy="19381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93878">
                  <a:extLst>
                    <a:ext uri="{9D8B030D-6E8A-4147-A177-3AD203B41FA5}">
                      <a16:colId xmlns:a16="http://schemas.microsoft.com/office/drawing/2014/main" val="3919716663"/>
                    </a:ext>
                  </a:extLst>
                </a:gridCol>
              </a:tblGrid>
              <a:tr h="484533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MOIS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775886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34613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63048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463937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FECEA952-160C-3E57-9135-F951A4A0FC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0728260"/>
              </p:ext>
            </p:extLst>
          </p:nvPr>
        </p:nvGraphicFramePr>
        <p:xfrm>
          <a:off x="3816894" y="2670311"/>
          <a:ext cx="2493878" cy="19381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93878">
                  <a:extLst>
                    <a:ext uri="{9D8B030D-6E8A-4147-A177-3AD203B41FA5}">
                      <a16:colId xmlns:a16="http://schemas.microsoft.com/office/drawing/2014/main" val="3919716663"/>
                    </a:ext>
                  </a:extLst>
                </a:gridCol>
              </a:tblGrid>
              <a:tr h="484533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SPORT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775886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34613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63048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463937"/>
                  </a:ext>
                </a:extLst>
              </a:tr>
            </a:tbl>
          </a:graphicData>
        </a:graphic>
      </p:graphicFrame>
      <p:graphicFrame>
        <p:nvGraphicFramePr>
          <p:cNvPr id="11" name="Tableau 9">
            <a:extLst>
              <a:ext uri="{FF2B5EF4-FFF2-40B4-BE49-F238E27FC236}">
                <a16:creationId xmlns:a16="http://schemas.microsoft.com/office/drawing/2014/main" id="{F9EB1B61-2277-1C78-96D9-1B44EB5375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319864"/>
              </p:ext>
            </p:extLst>
          </p:nvPr>
        </p:nvGraphicFramePr>
        <p:xfrm>
          <a:off x="659297" y="5605667"/>
          <a:ext cx="2493878" cy="19381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93878">
                  <a:extLst>
                    <a:ext uri="{9D8B030D-6E8A-4147-A177-3AD203B41FA5}">
                      <a16:colId xmlns:a16="http://schemas.microsoft.com/office/drawing/2014/main" val="3919716663"/>
                    </a:ext>
                  </a:extLst>
                </a:gridCol>
              </a:tblGrid>
              <a:tr h="484533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775886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 tournevis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34613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 marteau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63048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Une scie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463937"/>
                  </a:ext>
                </a:extLst>
              </a:tr>
            </a:tbl>
          </a:graphicData>
        </a:graphic>
      </p:graphicFrame>
      <p:graphicFrame>
        <p:nvGraphicFramePr>
          <p:cNvPr id="12" name="Tableau 9">
            <a:extLst>
              <a:ext uri="{FF2B5EF4-FFF2-40B4-BE49-F238E27FC236}">
                <a16:creationId xmlns:a16="http://schemas.microsoft.com/office/drawing/2014/main" id="{2BD5CC7A-78CD-FD1E-A421-C0BDB94882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54832"/>
              </p:ext>
            </p:extLst>
          </p:nvPr>
        </p:nvGraphicFramePr>
        <p:xfrm>
          <a:off x="3912706" y="5605667"/>
          <a:ext cx="2398066" cy="193813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98066">
                  <a:extLst>
                    <a:ext uri="{9D8B030D-6E8A-4147-A177-3AD203B41FA5}">
                      <a16:colId xmlns:a16="http://schemas.microsoft.com/office/drawing/2014/main" val="3919716663"/>
                    </a:ext>
                  </a:extLst>
                </a:gridCol>
              </a:tblGrid>
              <a:tr h="484533"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775886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Une chaise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34613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Une table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63048"/>
                  </a:ext>
                </a:extLst>
              </a:tr>
              <a:tr h="484533">
                <a:tc>
                  <a:txBody>
                    <a:bodyPr/>
                    <a:lstStyle/>
                    <a:p>
                      <a:r>
                        <a:rPr lang="fr-FR" dirty="0"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Une armoire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4639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428594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699" y="282226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FV03 – LA POLYSEMIE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4924C1-C7F3-135C-EC6D-DF00151A1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607" y="89499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575CFD-4000-178D-338A-82F5A3C3BA03}"/>
              </a:ext>
            </a:extLst>
          </p:cNvPr>
          <p:cNvSpPr txBox="1"/>
          <p:nvPr/>
        </p:nvSpPr>
        <p:spPr>
          <a:xfrm>
            <a:off x="406951" y="1094231"/>
            <a:ext cx="6032500" cy="418576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Certains mots ont UN SEUL SENS comme « orteil » ou « repas ».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Mais beaucoup de mots courants ont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PLUSIEURS SENS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Dans le dictionnaire, les différents sens sont numérotés.</a:t>
            </a: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En général, c’est le contexte (la phrase) qui permet de comprendre le sens du mot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	1. Maman fait les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courses.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2. Dimanche, j’ai assisté à une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course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de chevaux. 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Dans la phrase 1, il est question d’acheter quelque chose. 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Dans la phrase 2, il s’agit d’une compétition de vitesse de chevaux !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On appelle cela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la polysémie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(plusieurs sens).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1ABB13-DAF9-4874-EEC4-90F2F85A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477" y="5776491"/>
            <a:ext cx="649445" cy="443773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1F0E12E-60A2-658E-D4F0-0BB49073D452}"/>
              </a:ext>
            </a:extLst>
          </p:cNvPr>
          <p:cNvSpPr txBox="1">
            <a:spLocks/>
          </p:cNvSpPr>
          <p:nvPr/>
        </p:nvSpPr>
        <p:spPr>
          <a:xfrm>
            <a:off x="431800" y="5787829"/>
            <a:ext cx="6109977" cy="3970319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et mémoriser la leçon.</a:t>
            </a:r>
          </a:p>
          <a:p>
            <a:pPr algn="l"/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7E3794-A1C6-0B7D-88F4-378F0A79AD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08" y="6514224"/>
            <a:ext cx="5623183" cy="2949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7718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518596" y="1308106"/>
            <a:ext cx="6051550" cy="747897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1AAE3AEB-0EA5-E8F6-E7CE-4FE21FC5692B}"/>
              </a:ext>
            </a:extLst>
          </p:cNvPr>
          <p:cNvSpPr txBox="1">
            <a:spLocks/>
          </p:cNvSpPr>
          <p:nvPr/>
        </p:nvSpPr>
        <p:spPr>
          <a:xfrm>
            <a:off x="393699" y="282226"/>
            <a:ext cx="6032500" cy="728309"/>
          </a:xfrm>
          <a:prstGeom prst="rect">
            <a:avLst/>
          </a:prstGeo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FV03 – LA POLYSEMIE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B5E71AA6-EA2A-D220-9D87-D73532C36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738" y="2336092"/>
            <a:ext cx="5944943" cy="3359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71608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699" y="282226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FV05 – LES FAMILLES DE MOTS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4924C1-C7F3-135C-EC6D-DF00151A1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607" y="89499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575CFD-4000-178D-338A-82F5A3C3BA03}"/>
              </a:ext>
            </a:extLst>
          </p:cNvPr>
          <p:cNvSpPr txBox="1"/>
          <p:nvPr/>
        </p:nvSpPr>
        <p:spPr>
          <a:xfrm>
            <a:off x="406951" y="1399031"/>
            <a:ext cx="6032500" cy="28931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mots de la même famille ont une PARTIE COMMUNE :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 RADICAL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Ils ont aussi un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sens commun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(un sens proche). Ils font référence à la même idée.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fleur- fleuriste - fleurir – refleurir - floraison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écrire un mot de la même famille,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j’ajoute des mots avant ou après le RADICAL (préfixe ou suffixe).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mots de la même famille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n’ont pas forcément la même classe grammaticale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(nature des mots).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Ex: lait (nom commun) – laitier (nom commun) – allaiter (verbe)…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1ABB13-DAF9-4874-EEC4-90F2F85A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728" y="4796172"/>
            <a:ext cx="649445" cy="443773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1F0E12E-60A2-658E-D4F0-0BB49073D452}"/>
              </a:ext>
            </a:extLst>
          </p:cNvPr>
          <p:cNvSpPr txBox="1">
            <a:spLocks/>
          </p:cNvSpPr>
          <p:nvPr/>
        </p:nvSpPr>
        <p:spPr>
          <a:xfrm>
            <a:off x="431800" y="4953001"/>
            <a:ext cx="6109977" cy="4805148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et mémoriser la leçon.</a:t>
            </a:r>
          </a:p>
          <a:p>
            <a:pPr algn="l"/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9BA33B4-3DEC-5535-025F-A17E9CAB8B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751" y="5561282"/>
            <a:ext cx="5775448" cy="390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80875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518596" y="1272013"/>
            <a:ext cx="6051550" cy="8463855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Donne des mots de la même famille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lnSpc>
                <a:spcPct val="200000"/>
              </a:lnSpc>
              <a:buFont typeface="Wingdings" panose="05000000000000000000" pitchFamily="2" charset="2"/>
              <a:buChar char="v"/>
            </a:pP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  écris la réponse à chaque devinette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Je suis le petit du chat. : …………………………………………………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Je suis la mère du baleineau. : ………………………………………….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 Je suis le petit de la chienne. : ……………………………………….</a:t>
            </a:r>
          </a:p>
          <a:p>
            <a:pPr algn="just">
              <a:lnSpc>
                <a:spcPct val="200000"/>
              </a:lnSpc>
            </a:pPr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Je suis la mère du lapereau. :………………………………………………….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3283301-7892-0471-F2BC-7782CEC2DF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3699" y="282226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FV05 – LES FAMILLES DE MOTS</a:t>
            </a:r>
          </a:p>
        </p:txBody>
      </p:sp>
      <p:graphicFrame>
        <p:nvGraphicFramePr>
          <p:cNvPr id="3" name="Tableau 9">
            <a:extLst>
              <a:ext uri="{FF2B5EF4-FFF2-40B4-BE49-F238E27FC236}">
                <a16:creationId xmlns:a16="http://schemas.microsoft.com/office/drawing/2014/main" id="{B23DB55F-6D3E-399C-24B9-9EA115AE3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467026"/>
              </p:ext>
            </p:extLst>
          </p:nvPr>
        </p:nvGraphicFramePr>
        <p:xfrm>
          <a:off x="771940" y="2670311"/>
          <a:ext cx="2493878" cy="27861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93878">
                  <a:extLst>
                    <a:ext uri="{9D8B030D-6E8A-4147-A177-3AD203B41FA5}">
                      <a16:colId xmlns:a16="http://schemas.microsoft.com/office/drawing/2014/main" val="3919716663"/>
                    </a:ext>
                  </a:extLst>
                </a:gridCol>
              </a:tblGrid>
              <a:tr h="614680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>
                          <a:solidFill>
                            <a:schemeClr val="tx1"/>
                          </a:solidFill>
                          <a:latin typeface="Jumble" panose="02000503000000020004" pitchFamily="2" charset="0"/>
                          <a:cs typeface="Segoe UI Light" panose="020B0502040204020203" pitchFamily="34" charset="0"/>
                        </a:rPr>
                        <a:t>Colle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775886"/>
                  </a:ext>
                </a:extLst>
              </a:tr>
              <a:tr h="542856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34613"/>
                  </a:ext>
                </a:extLst>
              </a:tr>
              <a:tr h="542856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63048"/>
                  </a:ext>
                </a:extLst>
              </a:tr>
              <a:tr h="542856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463937"/>
                  </a:ext>
                </a:extLst>
              </a:tr>
              <a:tr h="542856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96878"/>
                  </a:ext>
                </a:extLst>
              </a:tr>
            </a:tbl>
          </a:graphicData>
        </a:graphic>
      </p:graphicFrame>
      <p:graphicFrame>
        <p:nvGraphicFramePr>
          <p:cNvPr id="4" name="Tableau 9">
            <a:extLst>
              <a:ext uri="{FF2B5EF4-FFF2-40B4-BE49-F238E27FC236}">
                <a16:creationId xmlns:a16="http://schemas.microsoft.com/office/drawing/2014/main" id="{C6699E70-3B22-1BBB-1C50-90F1AF38E0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509691"/>
              </p:ext>
            </p:extLst>
          </p:nvPr>
        </p:nvGraphicFramePr>
        <p:xfrm>
          <a:off x="3772184" y="2670311"/>
          <a:ext cx="2493878" cy="27861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493878">
                  <a:extLst>
                    <a:ext uri="{9D8B030D-6E8A-4147-A177-3AD203B41FA5}">
                      <a16:colId xmlns:a16="http://schemas.microsoft.com/office/drawing/2014/main" val="3919716663"/>
                    </a:ext>
                  </a:extLst>
                </a:gridCol>
              </a:tblGrid>
              <a:tr h="614680">
                <a:tc>
                  <a:txBody>
                    <a:bodyPr/>
                    <a:lstStyle/>
                    <a:p>
                      <a:pPr algn="ctr"/>
                      <a:r>
                        <a:rPr lang="fr-FR" sz="3000" dirty="0">
                          <a:solidFill>
                            <a:schemeClr val="tx1"/>
                          </a:solidFill>
                          <a:latin typeface="Jumble" panose="02000503000000020004" pitchFamily="2" charset="0"/>
                          <a:cs typeface="Segoe UI Light" panose="020B0502040204020203" pitchFamily="34" charset="0"/>
                        </a:rPr>
                        <a:t>Bijouterie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  <a:latin typeface="Jumble" panose="02000503000000020004" pitchFamily="2" charset="0"/>
                          <a:cs typeface="Segoe UI Light" panose="020B0502040204020203" pitchFamily="34" charset="0"/>
                        </a:rPr>
                        <a:t> </a:t>
                      </a: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474775886"/>
                  </a:ext>
                </a:extLst>
              </a:tr>
              <a:tr h="542856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8834613"/>
                  </a:ext>
                </a:extLst>
              </a:tr>
              <a:tr h="542856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763048"/>
                  </a:ext>
                </a:extLst>
              </a:tr>
              <a:tr h="542856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463937"/>
                  </a:ext>
                </a:extLst>
              </a:tr>
              <a:tr h="542856">
                <a:tc>
                  <a:txBody>
                    <a:bodyPr/>
                    <a:lstStyle/>
                    <a:p>
                      <a:endParaRPr lang="fr-FR" dirty="0">
                        <a:latin typeface="Segoe UI Light" panose="020B0502040204020203" pitchFamily="34" charset="0"/>
                        <a:cs typeface="Segoe UI Light" panose="020B0502040204020203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7218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711302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FV08 – LES SYNONYMES ET ANTONYMES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4924C1-C7F3-135C-EC6D-DF00151A1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3550" y="105410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575CFD-4000-178D-338A-82F5A3C3BA03}"/>
              </a:ext>
            </a:extLst>
          </p:cNvPr>
          <p:cNvSpPr txBox="1"/>
          <p:nvPr/>
        </p:nvSpPr>
        <p:spPr>
          <a:xfrm>
            <a:off x="431800" y="1126081"/>
            <a:ext cx="6032500" cy="48320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On appelle </a:t>
            </a:r>
            <a:r>
              <a:rPr lang="fr-FR" sz="16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synonymes</a:t>
            </a: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deux mots qui ont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 même sens ou presque. </a:t>
            </a:r>
          </a:p>
          <a:p>
            <a:pPr algn="ctr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Ex. : Cette sorcière est </a:t>
            </a:r>
            <a:r>
              <a:rPr lang="fr-FR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laide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.    </a:t>
            </a:r>
            <a:r>
              <a:rPr lang="fr-FR" sz="1600" dirty="0">
                <a:latin typeface="Segoe UI Light" panose="020B0502040204020203" pitchFamily="34" charset="0"/>
                <a:cs typeface="Segoe UI Light" panose="020B0502040204020203" pitchFamily="34" charset="0"/>
              </a:rPr>
              <a:t>≈   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Cette sorcière est </a:t>
            </a:r>
            <a:r>
              <a:rPr lang="fr-FR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affreuse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On peut utiliser des synonymes pour </a:t>
            </a:r>
            <a:r>
              <a:rPr lang="fr-F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éviter de se répéter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Ex. : 	</a:t>
            </a:r>
            <a:r>
              <a:rPr lang="fr-FR" sz="16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Mettre</a:t>
            </a:r>
            <a:r>
              <a:rPr lang="fr-FR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 farine dans le saladier, </a:t>
            </a:r>
            <a:r>
              <a:rPr lang="fr-FR" sz="16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mettre</a:t>
            </a:r>
            <a:r>
              <a:rPr lang="fr-FR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du lait et mélanger.</a:t>
            </a:r>
          </a:p>
          <a:p>
            <a:r>
              <a:rPr lang="fr-FR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</a:t>
            </a:r>
            <a:r>
              <a:rPr lang="fr-FR" sz="16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Verser</a:t>
            </a:r>
            <a:r>
              <a:rPr lang="fr-FR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 farine dans le saladier, </a:t>
            </a:r>
            <a:r>
              <a:rPr lang="fr-FR" sz="16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ajouter</a:t>
            </a:r>
            <a:r>
              <a:rPr lang="fr-FR" sz="16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6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du lait et mélanger.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Connaitre des synonymes permet aussi de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choisir les mots (voir leçon niveau de langue FV13) selon la personne à laquelle on parle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On appelle </a:t>
            </a:r>
            <a:r>
              <a:rPr lang="fr-FR" sz="16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antonymes</a:t>
            </a:r>
            <a:r>
              <a:rPr lang="fr-FR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mots </a:t>
            </a:r>
            <a:r>
              <a:rPr lang="fr-FR" sz="14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de sens contraire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ctr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Ex. : 	Un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petit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lapin. 	≠	Un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grand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lapin</a:t>
            </a:r>
          </a:p>
          <a:p>
            <a:pPr algn="ctr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contraire d’un mot a obligatoirement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la même nature grammaticale.	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		Ex. : 	la laideur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≠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 beauté (noms)</a:t>
            </a:r>
          </a:p>
          <a:p>
            <a:pPr algn="ctr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murmurer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≠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hurler (verbes)</a:t>
            </a:r>
          </a:p>
          <a:p>
            <a:pPr algn="ctr"/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On peut former le contraire d’un mot en lui </a:t>
            </a:r>
            <a:r>
              <a:rPr lang="fr-FR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ajoutant un préfixe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Ex. :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in-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: trouvable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≠  </a:t>
            </a:r>
            <a:r>
              <a:rPr lang="fr-FR" sz="14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in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trouvable . </a:t>
            </a:r>
            <a:r>
              <a:rPr lang="fr-FR" sz="1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mé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ou mal-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: la chance </a:t>
            </a:r>
            <a:r>
              <a:rPr lang="fr-FR" sz="1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≠ 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 </a:t>
            </a:r>
            <a:r>
              <a:rPr lang="fr-FR" sz="1400" b="1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mal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chance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1ABB13-DAF9-4874-EEC4-90F2F85A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74" y="5808267"/>
            <a:ext cx="649445" cy="443773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1F0E12E-60A2-658E-D4F0-0BB49073D452}"/>
              </a:ext>
            </a:extLst>
          </p:cNvPr>
          <p:cNvSpPr txBox="1">
            <a:spLocks/>
          </p:cNvSpPr>
          <p:nvPr/>
        </p:nvSpPr>
        <p:spPr>
          <a:xfrm>
            <a:off x="431800" y="6030154"/>
            <a:ext cx="6109977" cy="3550056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mentale ou schéma pour </a:t>
            </a:r>
          </a:p>
          <a:p>
            <a:pPr algn="l"/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et mémoriser la leçon.</a:t>
            </a:r>
          </a:p>
          <a:p>
            <a:pPr algn="l"/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55D5CFC-FEBA-B5A1-FC61-62C129EF38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2666" y="6139116"/>
            <a:ext cx="2495073" cy="3400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5975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518596" y="1247949"/>
            <a:ext cx="6051550" cy="8186857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D7C1FF8-E07A-CD0C-EF7B-4FC919C5709E}"/>
              </a:ext>
            </a:extLst>
          </p:cNvPr>
          <p:cNvSpPr txBox="1"/>
          <p:nvPr/>
        </p:nvSpPr>
        <p:spPr>
          <a:xfrm>
            <a:off x="1129225" y="2020705"/>
            <a:ext cx="5225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Script cole" pitchFamily="2" charset="0"/>
              </a:rPr>
              <a:t>Relie les synonymes.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D7CB2FA-75C9-14D1-2367-2A3BCC0C2A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679009"/>
              </p:ext>
            </p:extLst>
          </p:nvPr>
        </p:nvGraphicFramePr>
        <p:xfrm>
          <a:off x="862431" y="2424142"/>
          <a:ext cx="5225853" cy="187220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582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38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03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87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8052"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latin typeface="Script cole" pitchFamily="2" charset="0"/>
                        </a:rPr>
                        <a:t>voiture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sz="2000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sz="2000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Script cole" pitchFamily="2" charset="0"/>
                        </a:rPr>
                        <a:t>professeur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latin typeface="Script cole" pitchFamily="2" charset="0"/>
                        </a:rPr>
                        <a:t>faire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sz="2000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sz="2000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Script cole" pitchFamily="2" charset="0"/>
                        </a:rPr>
                        <a:t>joli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latin typeface="Script cole" pitchFamily="2" charset="0"/>
                        </a:rPr>
                        <a:t>enseignant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sz="2000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sz="2000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Script cole" pitchFamily="2" charset="0"/>
                        </a:rPr>
                        <a:t>automobile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8052">
                <a:tc>
                  <a:txBody>
                    <a:bodyPr/>
                    <a:lstStyle/>
                    <a:p>
                      <a:pPr algn="r"/>
                      <a:r>
                        <a:rPr lang="fr-FR" sz="2000" dirty="0">
                          <a:latin typeface="Script cole" pitchFamily="2" charset="0"/>
                        </a:rPr>
                        <a:t>mignon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sz="2000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sz="2000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latin typeface="Script cole" pitchFamily="2" charset="0"/>
                        </a:rPr>
                        <a:t>effectuer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EF060F4D-C176-C2E2-7763-35E83314C48E}"/>
              </a:ext>
            </a:extLst>
          </p:cNvPr>
          <p:cNvSpPr txBox="1"/>
          <p:nvPr/>
        </p:nvSpPr>
        <p:spPr>
          <a:xfrm>
            <a:off x="1203098" y="4551512"/>
            <a:ext cx="3404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Script cole" pitchFamily="2" charset="0"/>
              </a:rPr>
              <a:t>Barre l’intrus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FC58B9C-0C76-2537-29EC-CD84EF7B1096}"/>
              </a:ext>
            </a:extLst>
          </p:cNvPr>
          <p:cNvSpPr txBox="1"/>
          <p:nvPr/>
        </p:nvSpPr>
        <p:spPr>
          <a:xfrm>
            <a:off x="1203098" y="5013176"/>
            <a:ext cx="51363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manger - dévorer - cuisiner - grignoter - goûter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93511CE-6814-12AA-4D81-FA594A896128}"/>
              </a:ext>
            </a:extLst>
          </p:cNvPr>
          <p:cNvSpPr/>
          <p:nvPr/>
        </p:nvSpPr>
        <p:spPr>
          <a:xfrm>
            <a:off x="697831" y="4982398"/>
            <a:ext cx="5052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latin typeface="Cursive standard" pitchFamily="2" charset="0"/>
                <a:sym typeface="Wingdings"/>
              </a:rPr>
              <a:t></a:t>
            </a:r>
            <a:endParaRPr lang="fr-FR" sz="28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A6C2827-B647-DB23-7A59-E9CCCAC67FC2}"/>
              </a:ext>
            </a:extLst>
          </p:cNvPr>
          <p:cNvSpPr/>
          <p:nvPr/>
        </p:nvSpPr>
        <p:spPr>
          <a:xfrm>
            <a:off x="697831" y="5815717"/>
            <a:ext cx="5052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800" dirty="0">
                <a:latin typeface="Cursive standard" pitchFamily="2" charset="0"/>
                <a:sym typeface="Wingdings"/>
              </a:rPr>
              <a:t></a:t>
            </a:r>
            <a:endParaRPr lang="fr-FR" sz="2800" dirty="0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A644F698-F50C-1764-7EEE-665F1E7F5027}"/>
              </a:ext>
            </a:extLst>
          </p:cNvPr>
          <p:cNvGrpSpPr/>
          <p:nvPr/>
        </p:nvGrpSpPr>
        <p:grpSpPr>
          <a:xfrm>
            <a:off x="612240" y="4397623"/>
            <a:ext cx="542603" cy="584775"/>
            <a:chOff x="161925" y="2354967"/>
            <a:chExt cx="542603" cy="584775"/>
          </a:xfrm>
        </p:grpSpPr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5A27777C-E8B4-465E-5899-B85E71FFB3DD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6D549136-DD5B-C0D5-40A4-B53B2B49937A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2</a:t>
              </a:r>
              <a:endPara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ketch Nice" pitchFamily="66" charset="0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B525D78E-6770-A840-3C70-7B0F00FC1210}"/>
              </a:ext>
            </a:extLst>
          </p:cNvPr>
          <p:cNvGrpSpPr/>
          <p:nvPr/>
        </p:nvGrpSpPr>
        <p:grpSpPr>
          <a:xfrm>
            <a:off x="586622" y="1912983"/>
            <a:ext cx="542603" cy="584775"/>
            <a:chOff x="161925" y="2354967"/>
            <a:chExt cx="542603" cy="584775"/>
          </a:xfrm>
        </p:grpSpPr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C639B083-7993-6027-556C-C5E4D719AE42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A730ED9F-8C3B-BB89-52EC-C2626DA88F41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1</a:t>
              </a:r>
              <a:endPara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ketch Nice" pitchFamily="66" charset="0"/>
              </a:endParaRP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F86B52F1-74FB-4674-2ADD-B634A0EEA08D}"/>
              </a:ext>
            </a:extLst>
          </p:cNvPr>
          <p:cNvSpPr txBox="1"/>
          <p:nvPr/>
        </p:nvSpPr>
        <p:spPr>
          <a:xfrm>
            <a:off x="1203098" y="5877272"/>
            <a:ext cx="49570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parler - chuchoter - penser - crier - murmurer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83360C99-4CFE-ED35-8C85-0E02B080D459}"/>
              </a:ext>
            </a:extLst>
          </p:cNvPr>
          <p:cNvSpPr txBox="1"/>
          <p:nvPr/>
        </p:nvSpPr>
        <p:spPr>
          <a:xfrm>
            <a:off x="1349758" y="6558229"/>
            <a:ext cx="52012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Script cole" pitchFamily="2" charset="0"/>
              </a:rPr>
              <a:t>Relie les mots de </a:t>
            </a:r>
            <a:r>
              <a:rPr lang="fr-FR" u="sng" dirty="0">
                <a:latin typeface="Script cole" pitchFamily="2" charset="0"/>
              </a:rPr>
              <a:t>sens contraire</a:t>
            </a:r>
            <a:r>
              <a:rPr lang="fr-FR" dirty="0">
                <a:latin typeface="Script cole" pitchFamily="2" charset="0"/>
              </a:rPr>
              <a:t>.</a:t>
            </a:r>
          </a:p>
        </p:txBody>
      </p:sp>
      <p:graphicFrame>
        <p:nvGraphicFramePr>
          <p:cNvPr id="23" name="Tableau 22">
            <a:extLst>
              <a:ext uri="{FF2B5EF4-FFF2-40B4-BE49-F238E27FC236}">
                <a16:creationId xmlns:a16="http://schemas.microsoft.com/office/drawing/2014/main" id="{1BCC1053-AEB9-6529-4D1F-277FEBCE95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9219404"/>
              </p:ext>
            </p:extLst>
          </p:nvPr>
        </p:nvGraphicFramePr>
        <p:xfrm>
          <a:off x="862432" y="7142251"/>
          <a:ext cx="5492648" cy="1828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731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3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31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731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7412">
                <a:tc>
                  <a:txBody>
                    <a:bodyPr/>
                    <a:lstStyle/>
                    <a:p>
                      <a:pPr algn="r"/>
                      <a:r>
                        <a:rPr lang="fr-FR" sz="2400" dirty="0">
                          <a:latin typeface="Script cole" pitchFamily="2" charset="0"/>
                        </a:rPr>
                        <a:t>léger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latin typeface="Script cole" pitchFamily="2" charset="0"/>
                        </a:rPr>
                        <a:t>lourd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412">
                <a:tc>
                  <a:txBody>
                    <a:bodyPr/>
                    <a:lstStyle/>
                    <a:p>
                      <a:pPr algn="r"/>
                      <a:r>
                        <a:rPr lang="fr-FR" sz="2400" dirty="0">
                          <a:latin typeface="Script cole" pitchFamily="2" charset="0"/>
                        </a:rPr>
                        <a:t>lointain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latin typeface="Script cole" pitchFamily="2" charset="0"/>
                        </a:rPr>
                        <a:t>droite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7412">
                <a:tc>
                  <a:txBody>
                    <a:bodyPr/>
                    <a:lstStyle/>
                    <a:p>
                      <a:pPr algn="r"/>
                      <a:r>
                        <a:rPr lang="fr-FR" sz="2400" dirty="0">
                          <a:latin typeface="Script cole" pitchFamily="2" charset="0"/>
                        </a:rPr>
                        <a:t>gauche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latin typeface="Script cole" pitchFamily="2" charset="0"/>
                        </a:rPr>
                        <a:t>proche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412">
                <a:tc>
                  <a:txBody>
                    <a:bodyPr/>
                    <a:lstStyle/>
                    <a:p>
                      <a:pPr algn="r"/>
                      <a:r>
                        <a:rPr lang="fr-FR" sz="2400" dirty="0">
                          <a:latin typeface="Script cole" pitchFamily="2" charset="0"/>
                        </a:rPr>
                        <a:t>aimer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latin typeface="Script cole" pitchFamily="2" charset="0"/>
                          <a:sym typeface="Wingdings"/>
                        </a:rPr>
                        <a:t></a:t>
                      </a:r>
                      <a:endParaRPr lang="fr-FR" dirty="0">
                        <a:latin typeface="Script cole" pitchFamily="2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dirty="0">
                          <a:latin typeface="Script cole" pitchFamily="2" charset="0"/>
                        </a:rPr>
                        <a:t>détester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27" name="Groupe 26">
            <a:extLst>
              <a:ext uri="{FF2B5EF4-FFF2-40B4-BE49-F238E27FC236}">
                <a16:creationId xmlns:a16="http://schemas.microsoft.com/office/drawing/2014/main" id="{3637C42F-0ABB-061E-EBC9-05DCF0C50911}"/>
              </a:ext>
            </a:extLst>
          </p:cNvPr>
          <p:cNvGrpSpPr/>
          <p:nvPr/>
        </p:nvGrpSpPr>
        <p:grpSpPr>
          <a:xfrm>
            <a:off x="641899" y="6484444"/>
            <a:ext cx="542603" cy="646331"/>
            <a:chOff x="161925" y="2354967"/>
            <a:chExt cx="542603" cy="646331"/>
          </a:xfrm>
        </p:grpSpPr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4D528D64-D172-2888-62EE-92EA4F7D835E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36B34748-B6F5-AAB8-F995-1FA82E931BEA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6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3</a:t>
              </a:r>
            </a:p>
          </p:txBody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B1FA5606-E443-78DB-167D-722B423E4F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FV08 – LES SYNONYMES ET ANTONYMES</a:t>
            </a:r>
          </a:p>
        </p:txBody>
      </p:sp>
    </p:spTree>
    <p:extLst>
      <p:ext uri="{BB962C8B-B14F-4D97-AF65-F5344CB8AC3E}">
        <p14:creationId xmlns:p14="http://schemas.microsoft.com/office/powerpoint/2010/main" val="39306815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FV12 – DECRIRE UNE IMAGE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4924C1-C7F3-135C-EC6D-DF00151A1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05410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575CFD-4000-178D-338A-82F5A3C3BA03}"/>
              </a:ext>
            </a:extLst>
          </p:cNvPr>
          <p:cNvSpPr txBox="1"/>
          <p:nvPr/>
        </p:nvSpPr>
        <p:spPr>
          <a:xfrm>
            <a:off x="431800" y="1082537"/>
            <a:ext cx="6032500" cy="224676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Une image peut être un dessin, une photographie ou une </a:t>
            </a: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Peinture.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décrire une image, il faut :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627063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Dire ce que représente l’image : une scène, un portrait, une nature morte (fruit, feuille…), un paysage (forêt, montagne…)…	</a:t>
            </a:r>
          </a:p>
          <a:p>
            <a:pPr marL="627063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Préciser quel est l’élément principal : personnage, animal, objet….</a:t>
            </a:r>
          </a:p>
          <a:p>
            <a:pPr marL="627063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Situer les différents éléments dans l’image : au centre, à gauche, à droite, devant, au premier plan….</a:t>
            </a:r>
          </a:p>
          <a:p>
            <a:pPr marL="627063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Nommer les couleurs utilisées</a:t>
            </a:r>
          </a:p>
          <a:p>
            <a:pPr marL="627063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Exprimer ce qu’il se passe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1ABB13-DAF9-4874-EEC4-90F2F85A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239" y="3297095"/>
            <a:ext cx="649445" cy="443773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1F0E12E-60A2-658E-D4F0-0BB49073D452}"/>
              </a:ext>
            </a:extLst>
          </p:cNvPr>
          <p:cNvSpPr txBox="1">
            <a:spLocks/>
          </p:cNvSpPr>
          <p:nvPr/>
        </p:nvSpPr>
        <p:spPr>
          <a:xfrm>
            <a:off x="431800" y="3321838"/>
            <a:ext cx="6109977" cy="6490741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et mémoriser la leçon.</a:t>
            </a:r>
          </a:p>
          <a:p>
            <a:pPr algn="l"/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D1DBFC8-33A8-AE24-7C77-77F684A8A476}"/>
              </a:ext>
            </a:extLst>
          </p:cNvPr>
          <p:cNvSpPr/>
          <p:nvPr/>
        </p:nvSpPr>
        <p:spPr>
          <a:xfrm>
            <a:off x="1858981" y="3944040"/>
            <a:ext cx="1247405" cy="982639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dirty="0">
                <a:solidFill>
                  <a:schemeClr val="tx1"/>
                </a:solidFill>
                <a:latin typeface="Jumble" panose="02000503000000020004" pitchFamily="2" charset="0"/>
              </a:rPr>
              <a:t>Quoi? 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AEAE5C90-0DBA-154F-6E88-106549FC35EE}"/>
              </a:ext>
            </a:extLst>
          </p:cNvPr>
          <p:cNvSpPr/>
          <p:nvPr/>
        </p:nvSpPr>
        <p:spPr>
          <a:xfrm>
            <a:off x="1760692" y="5079080"/>
            <a:ext cx="1380772" cy="721056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type image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couleurs</a:t>
            </a:r>
          </a:p>
          <a:p>
            <a:pPr algn="ctr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2EE8478-17EE-C20B-12FC-75204103945A}"/>
              </a:ext>
            </a:extLst>
          </p:cNvPr>
          <p:cNvSpPr/>
          <p:nvPr/>
        </p:nvSpPr>
        <p:spPr>
          <a:xfrm>
            <a:off x="5244902" y="3944040"/>
            <a:ext cx="1251438" cy="982639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dirty="0">
                <a:solidFill>
                  <a:schemeClr val="tx1"/>
                </a:solidFill>
                <a:latin typeface="Jumble" panose="02000503000000020004" pitchFamily="2" charset="0"/>
              </a:rPr>
              <a:t>Que ?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91E14AF-A43A-6888-1206-8D4401F0E506}"/>
              </a:ext>
            </a:extLst>
          </p:cNvPr>
          <p:cNvSpPr/>
          <p:nvPr/>
        </p:nvSpPr>
        <p:spPr>
          <a:xfrm>
            <a:off x="3429000" y="3944040"/>
            <a:ext cx="1362120" cy="982639"/>
          </a:xfrm>
          <a:prstGeom prst="roundRect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dirty="0">
                <a:solidFill>
                  <a:schemeClr val="tx1"/>
                </a:solidFill>
                <a:latin typeface="Jumble" panose="02000503000000020004" pitchFamily="2" charset="0"/>
              </a:rPr>
              <a:t>Qui?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266059E-F933-2CCB-38A5-5E9764D9E432}"/>
              </a:ext>
            </a:extLst>
          </p:cNvPr>
          <p:cNvSpPr/>
          <p:nvPr/>
        </p:nvSpPr>
        <p:spPr>
          <a:xfrm>
            <a:off x="3370371" y="5079079"/>
            <a:ext cx="1645624" cy="721057"/>
          </a:xfrm>
          <a:prstGeom prst="roundRect">
            <a:avLst/>
          </a:prstGeom>
          <a:solidFill>
            <a:srgbClr val="FF6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personnages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animaux</a:t>
            </a:r>
          </a:p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Les choses</a:t>
            </a:r>
          </a:p>
          <a:p>
            <a:pPr marL="177800" indent="-177800" algn="ctr">
              <a:buFont typeface="Arial" panose="020B0604020202020204" pitchFamily="34" charset="0"/>
              <a:buChar char="•"/>
            </a:pPr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BD72C1E9-FFAA-06FE-9C74-8DBAB770142A}"/>
              </a:ext>
            </a:extLst>
          </p:cNvPr>
          <p:cNvSpPr/>
          <p:nvPr/>
        </p:nvSpPr>
        <p:spPr>
          <a:xfrm>
            <a:off x="5244902" y="5079080"/>
            <a:ext cx="1241190" cy="721056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l’action</a:t>
            </a:r>
          </a:p>
          <a:p>
            <a:pPr algn="ctr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EB1C3652-087E-7935-964C-2400094A67B7}"/>
              </a:ext>
            </a:extLst>
          </p:cNvPr>
          <p:cNvSpPr/>
          <p:nvPr/>
        </p:nvSpPr>
        <p:spPr>
          <a:xfrm>
            <a:off x="482438" y="3942903"/>
            <a:ext cx="1182682" cy="982639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500" dirty="0">
                <a:solidFill>
                  <a:schemeClr val="tx1"/>
                </a:solidFill>
                <a:latin typeface="Jumble" panose="02000503000000020004" pitchFamily="2" charset="0"/>
              </a:rPr>
              <a:t>Où? 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DC06C191-97D4-F22A-E66E-A4C2DCCB0491}"/>
              </a:ext>
            </a:extLst>
          </p:cNvPr>
          <p:cNvSpPr/>
          <p:nvPr/>
        </p:nvSpPr>
        <p:spPr>
          <a:xfrm>
            <a:off x="520314" y="5079080"/>
            <a:ext cx="1011471" cy="721056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 le lieu</a:t>
            </a:r>
          </a:p>
          <a:p>
            <a:pPr algn="ctr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2E1ECA3-6E3A-E0E5-6B5C-EA0C043B0FD5}"/>
              </a:ext>
            </a:extLst>
          </p:cNvPr>
          <p:cNvSpPr/>
          <p:nvPr/>
        </p:nvSpPr>
        <p:spPr>
          <a:xfrm>
            <a:off x="520313" y="6109794"/>
            <a:ext cx="1011471" cy="1136153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Où se passe la scène?</a:t>
            </a:r>
          </a:p>
          <a:p>
            <a:pPr algn="ctr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CF54CAB-2FEA-C125-6E2F-8FEA27F420BD}"/>
              </a:ext>
            </a:extLst>
          </p:cNvPr>
          <p:cNvSpPr/>
          <p:nvPr/>
        </p:nvSpPr>
        <p:spPr>
          <a:xfrm>
            <a:off x="1976947" y="6154718"/>
            <a:ext cx="1011471" cy="1100894"/>
          </a:xfrm>
          <a:prstGeom prst="round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Quelle est l’image? Quelles couleurs?</a:t>
            </a:r>
          </a:p>
          <a:p>
            <a:pPr algn="ctr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65A894F1-81A6-3FD7-CA22-85592C4C0F4B}"/>
              </a:ext>
            </a:extLst>
          </p:cNvPr>
          <p:cNvSpPr/>
          <p:nvPr/>
        </p:nvSpPr>
        <p:spPr>
          <a:xfrm>
            <a:off x="3604324" y="6140026"/>
            <a:ext cx="1011471" cy="1100894"/>
          </a:xfrm>
          <a:prstGeom prst="roundRect">
            <a:avLst/>
          </a:prstGeom>
          <a:noFill/>
          <a:ln w="28575">
            <a:solidFill>
              <a:srgbClr val="FF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Qui (ou qu’est-ce qui) est là?</a:t>
            </a:r>
          </a:p>
          <a:p>
            <a:pPr algn="ctr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428895F5-95FA-1875-7F6B-24E1E323486E}"/>
              </a:ext>
            </a:extLst>
          </p:cNvPr>
          <p:cNvSpPr/>
          <p:nvPr/>
        </p:nvSpPr>
        <p:spPr>
          <a:xfrm>
            <a:off x="5394845" y="6132256"/>
            <a:ext cx="1011471" cy="1100894"/>
          </a:xfrm>
          <a:prstGeom prst="roundRect">
            <a:avLst/>
          </a:prstGeom>
          <a:noFill/>
          <a:ln w="28575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Que se passe t-il?</a:t>
            </a:r>
          </a:p>
          <a:p>
            <a:pPr algn="ctr"/>
            <a:endParaRPr lang="fr-FR" sz="1400" dirty="0">
              <a:solidFill>
                <a:schemeClr val="tx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3" name="Flèche : droite 22">
            <a:extLst>
              <a:ext uri="{FF2B5EF4-FFF2-40B4-BE49-F238E27FC236}">
                <a16:creationId xmlns:a16="http://schemas.microsoft.com/office/drawing/2014/main" id="{70563CF6-63E7-0AA3-6780-42D4E050AAF3}"/>
              </a:ext>
            </a:extLst>
          </p:cNvPr>
          <p:cNvSpPr/>
          <p:nvPr/>
        </p:nvSpPr>
        <p:spPr>
          <a:xfrm rot="5400000">
            <a:off x="921693" y="5743113"/>
            <a:ext cx="262923" cy="450375"/>
          </a:xfrm>
          <a:prstGeom prst="rightArrow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Flèche : droite 23">
            <a:extLst>
              <a:ext uri="{FF2B5EF4-FFF2-40B4-BE49-F238E27FC236}">
                <a16:creationId xmlns:a16="http://schemas.microsoft.com/office/drawing/2014/main" id="{0DAC0B95-9530-7502-B291-B185127852CB}"/>
              </a:ext>
            </a:extLst>
          </p:cNvPr>
          <p:cNvSpPr/>
          <p:nvPr/>
        </p:nvSpPr>
        <p:spPr>
          <a:xfrm rot="5400000">
            <a:off x="2351219" y="5743113"/>
            <a:ext cx="262923" cy="450375"/>
          </a:xfrm>
          <a:prstGeom prst="rightArrow">
            <a:avLst/>
          </a:prstGeom>
          <a:noFill/>
          <a:ln w="38100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5BF1B6A1-27C6-1F44-3E86-64D30E7A5D08}"/>
              </a:ext>
            </a:extLst>
          </p:cNvPr>
          <p:cNvSpPr/>
          <p:nvPr/>
        </p:nvSpPr>
        <p:spPr>
          <a:xfrm rot="5400000">
            <a:off x="4018670" y="5743113"/>
            <a:ext cx="262923" cy="450375"/>
          </a:xfrm>
          <a:prstGeom prst="rightArrow">
            <a:avLst/>
          </a:prstGeom>
          <a:noFill/>
          <a:ln w="38100">
            <a:solidFill>
              <a:srgbClr val="FF66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 : droite 25">
            <a:extLst>
              <a:ext uri="{FF2B5EF4-FFF2-40B4-BE49-F238E27FC236}">
                <a16:creationId xmlns:a16="http://schemas.microsoft.com/office/drawing/2014/main" id="{8CFC63A4-3FD0-9E20-A38F-C9763A3AE69D}"/>
              </a:ext>
            </a:extLst>
          </p:cNvPr>
          <p:cNvSpPr/>
          <p:nvPr/>
        </p:nvSpPr>
        <p:spPr>
          <a:xfrm rot="5400000">
            <a:off x="5728555" y="5750736"/>
            <a:ext cx="334993" cy="450375"/>
          </a:xfrm>
          <a:prstGeom prst="rightArrow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96B383D8-5C6D-BE2F-9FF3-F2164049CF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4190" y="7393982"/>
            <a:ext cx="3231806" cy="2418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85080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518596" y="1259981"/>
            <a:ext cx="6051550" cy="840230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AAACB3E9-04F0-DB9B-E53A-8BFF1DBD9A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FV12 – DECRIRE UNE IMAGE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A141B68-D9D2-1050-1CE5-5C6F7E8F9B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7" r="6844" b="33803"/>
          <a:stretch/>
        </p:blipFill>
        <p:spPr bwMode="auto">
          <a:xfrm>
            <a:off x="586740" y="6288735"/>
            <a:ext cx="5877560" cy="3217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B22A756-BCB9-3AC3-8A97-A8C8F20DA8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623" y="2645904"/>
            <a:ext cx="4989495" cy="3581879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07C45FD-2F39-FED9-8F39-6032075F008C}"/>
              </a:ext>
            </a:extLst>
          </p:cNvPr>
          <p:cNvSpPr txBox="1"/>
          <p:nvPr/>
        </p:nvSpPr>
        <p:spPr>
          <a:xfrm>
            <a:off x="1197250" y="2072158"/>
            <a:ext cx="34324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Décris l’image ci-dessous !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76A1691-D28C-2C3A-9B08-4DB5945C3415}"/>
              </a:ext>
            </a:extLst>
          </p:cNvPr>
          <p:cNvGrpSpPr/>
          <p:nvPr/>
        </p:nvGrpSpPr>
        <p:grpSpPr>
          <a:xfrm>
            <a:off x="586622" y="1912983"/>
            <a:ext cx="542603" cy="584775"/>
            <a:chOff x="161925" y="2354967"/>
            <a:chExt cx="542603" cy="58477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5A31E47-56ED-6473-B039-EA6D5F3261E5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343EB73-66A4-ACAB-3308-A2DA66CEF959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1</a:t>
              </a:r>
              <a:endPara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ketch Nice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0957175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FV13 – LES NIVEAUX DE LANGUE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4924C1-C7F3-135C-EC6D-DF00151A1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105410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575CFD-4000-178D-338A-82F5A3C3BA03}"/>
              </a:ext>
            </a:extLst>
          </p:cNvPr>
          <p:cNvSpPr txBox="1"/>
          <p:nvPr/>
        </p:nvSpPr>
        <p:spPr>
          <a:xfrm>
            <a:off x="431800" y="1278481"/>
            <a:ext cx="6032500" cy="310854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s’exprimer, on peut utiliser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3 niveaux de langue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langage FAMILIER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On l’utilise plutôt à l’oral et avec ses camarades.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Hugo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 paumé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(= perdu) les clés de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sa bagnole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(=voiture).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langage COURANT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C’est le plus utilisé ! Il s’emploie à l’oral principalement et est utilisé avec ses camarades, la famille, en classe, avec des adultes que je connais. 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Hugo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 perdu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clés de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sa voiture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342900" indent="-342900" algn="just">
              <a:buFont typeface="+mj-lt"/>
              <a:buAutoNum type="arabicPeriod" startAt="3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langage SOUTENU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Il s’utilise à l’écrit et/ou avec des personnes inconnues ou des personnes hiérarchiquement élevées.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Hugo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 égaré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les clés de </a:t>
            </a:r>
            <a:r>
              <a:rPr lang="fr-FR" sz="1400" i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son automobile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1ABB13-DAF9-4874-EEC4-90F2F85A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577" y="5228168"/>
            <a:ext cx="649445" cy="443773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1F0E12E-60A2-658E-D4F0-0BB49073D452}"/>
              </a:ext>
            </a:extLst>
          </p:cNvPr>
          <p:cNvSpPr txBox="1">
            <a:spLocks/>
          </p:cNvSpPr>
          <p:nvPr/>
        </p:nvSpPr>
        <p:spPr>
          <a:xfrm>
            <a:off x="431800" y="5353049"/>
            <a:ext cx="6109977" cy="4405099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et mémoriser la leçon.</a:t>
            </a:r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9566EC3-F2F4-C877-EB5E-3E2E93586D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75" y="5990834"/>
            <a:ext cx="5648325" cy="286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515142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518596" y="1272013"/>
            <a:ext cx="6051550" cy="8525411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1/ casser – détériorer – déglinguer </a:t>
            </a: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2/ une bicyclette – une bécane – un vélo</a:t>
            </a:r>
          </a:p>
          <a:p>
            <a:pPr algn="just"/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3/ discuter – papoter – converser </a:t>
            </a: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4/ raffoler – kiffer – aimer </a:t>
            </a:r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v"/>
            </a:pPr>
            <a:r>
              <a:rPr lang="fr-FR" sz="12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Pour aller plus loin :  réécris la phrase en remplaçant les mots familiers en gras par un mot de langage courant.</a:t>
            </a:r>
            <a:endParaRPr lang="fr-FR" sz="11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Ne me raconte pas de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salades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je sais que tu as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planqué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mes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godasses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!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141B68-D9D2-1050-1CE5-5C6F7E8F9B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7" r="6844" b="33803"/>
          <a:stretch/>
        </p:blipFill>
        <p:spPr bwMode="auto">
          <a:xfrm>
            <a:off x="586740" y="6288735"/>
            <a:ext cx="5877560" cy="3217588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07C45FD-2F39-FED9-8F39-6032075F008C}"/>
              </a:ext>
            </a:extLst>
          </p:cNvPr>
          <p:cNvSpPr txBox="1"/>
          <p:nvPr/>
        </p:nvSpPr>
        <p:spPr>
          <a:xfrm>
            <a:off x="1197250" y="2072158"/>
            <a:ext cx="5267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Souligne dans chaque liste les mots familiers en bleu, les mots de langage courant en vert et les mots de langage soutenu en rouge.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76A1691-D28C-2C3A-9B08-4DB5945C3415}"/>
              </a:ext>
            </a:extLst>
          </p:cNvPr>
          <p:cNvGrpSpPr/>
          <p:nvPr/>
        </p:nvGrpSpPr>
        <p:grpSpPr>
          <a:xfrm>
            <a:off x="586622" y="1912983"/>
            <a:ext cx="542603" cy="584775"/>
            <a:chOff x="161925" y="2354967"/>
            <a:chExt cx="542603" cy="58477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5A31E47-56ED-6473-B039-EA6D5F3261E5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343EB73-66A4-ACAB-3308-A2DA66CEF959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1</a:t>
              </a:r>
              <a:endPara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ketch Nice" pitchFamily="66" charset="0"/>
              </a:endParaRPr>
            </a:p>
          </p:txBody>
        </p:sp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FE2292AD-B98E-03B8-B2CE-9A8BCC469B4F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>
                <a:latin typeface="Segoe UI Light" panose="020B0502040204020203" pitchFamily="34" charset="0"/>
                <a:cs typeface="Segoe UI Light" panose="020B0502040204020203" pitchFamily="34" charset="0"/>
              </a:rPr>
              <a:t>FV13 – LES NIVEAUX DE LANGUE</a:t>
            </a:r>
            <a:endParaRPr lang="fr-FR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637390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FV14-1 – LA RECHERCHE DANS LE DICTIONNAIRE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4924C1-C7F3-135C-EC6D-DF00151A1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607" y="89499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575CFD-4000-178D-338A-82F5A3C3BA03}"/>
              </a:ext>
            </a:extLst>
          </p:cNvPr>
          <p:cNvSpPr txBox="1"/>
          <p:nvPr/>
        </p:nvSpPr>
        <p:spPr>
          <a:xfrm>
            <a:off x="431800" y="1126081"/>
            <a:ext cx="6032500" cy="4616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Dans un dictionnaire, les mots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sont rangés dans l’ordre </a:t>
            </a:r>
          </a:p>
          <a:p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alphabétique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On effectue sa recherche en fonction de la 1</a:t>
            </a:r>
            <a:r>
              <a:rPr lang="fr-FR" sz="14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ère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lettre</a:t>
            </a:r>
          </a:p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du mot, puis de la 2</a:t>
            </a:r>
            <a:r>
              <a:rPr lang="fr-FR" sz="14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ème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si la première est identique….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 trouver un mot, on tourne les pages et on utilise les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mots-repères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en haut des pages qui indiquent le 1</a:t>
            </a:r>
            <a:r>
              <a:rPr lang="fr-FR" sz="1400" baseline="30000" dirty="0">
                <a:latin typeface="Segoe UI Light" panose="020B0502040204020203" pitchFamily="34" charset="0"/>
                <a:cs typeface="Segoe UI Light" panose="020B0502040204020203" pitchFamily="34" charset="0"/>
              </a:rPr>
              <a:t>er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mot et le dernier mot de la double page.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On utilise le dictionnaire pour connaitre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l’orthographe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d’un mot,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sa nature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son genre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, et ses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différents sens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Quand on  trouve le mot, on peut lire des informations sur ce mot. C’est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un article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du dictionnaire.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1ABB13-DAF9-4874-EEC4-90F2F85A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477" y="5776491"/>
            <a:ext cx="649445" cy="443773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1F0E12E-60A2-658E-D4F0-0BB49073D452}"/>
              </a:ext>
            </a:extLst>
          </p:cNvPr>
          <p:cNvSpPr txBox="1">
            <a:spLocks/>
          </p:cNvSpPr>
          <p:nvPr/>
        </p:nvSpPr>
        <p:spPr>
          <a:xfrm>
            <a:off x="431800" y="5787829"/>
            <a:ext cx="6109977" cy="3970319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et mémoriser la leçon.</a:t>
            </a:r>
          </a:p>
          <a:p>
            <a:pPr algn="l"/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9BBB4D0-41DF-B972-AF30-F1482B0CD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316" y="6467921"/>
            <a:ext cx="5972984" cy="3148260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174BF12C-CBA2-4F69-D0D9-4CB24BB64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0658" y="3420664"/>
            <a:ext cx="3388227" cy="232206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64022436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518596" y="1259981"/>
            <a:ext cx="6051550" cy="8417689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12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	Aide-toi de l’ordre alphabétique : 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sz="2700" dirty="0">
                <a:latin typeface="Segoe UI Light" panose="020B0502040204020203" pitchFamily="34" charset="0"/>
                <a:cs typeface="Segoe UI Light" panose="020B0502040204020203" pitchFamily="34" charset="0"/>
              </a:rPr>
              <a:t>ABCDEFGHIJKLMNOPQRSTUVWXYZ</a:t>
            </a: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141B68-D9D2-1050-1CE5-5C6F7E8F9B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7" r="6844" b="58706"/>
          <a:stretch/>
        </p:blipFill>
        <p:spPr bwMode="auto">
          <a:xfrm>
            <a:off x="605591" y="2587211"/>
            <a:ext cx="5877560" cy="120131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07C45FD-2F39-FED9-8F39-6032075F008C}"/>
              </a:ext>
            </a:extLst>
          </p:cNvPr>
          <p:cNvSpPr txBox="1"/>
          <p:nvPr/>
        </p:nvSpPr>
        <p:spPr>
          <a:xfrm>
            <a:off x="1197249" y="2072158"/>
            <a:ext cx="501885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Trouve le premier et le dernier mot du dictionnaire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76A1691-D28C-2C3A-9B08-4DB5945C3415}"/>
              </a:ext>
            </a:extLst>
          </p:cNvPr>
          <p:cNvGrpSpPr/>
          <p:nvPr/>
        </p:nvGrpSpPr>
        <p:grpSpPr>
          <a:xfrm>
            <a:off x="586622" y="1912983"/>
            <a:ext cx="542603" cy="584775"/>
            <a:chOff x="161925" y="2354967"/>
            <a:chExt cx="542603" cy="58477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5A31E47-56ED-6473-B039-EA6D5F3261E5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343EB73-66A4-ACAB-3308-A2DA66CEF959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1</a:t>
              </a:r>
              <a:endPara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ketch Nice" pitchFamily="66" charset="0"/>
              </a:endParaRPr>
            </a:p>
          </p:txBody>
        </p:sp>
      </p:grpSp>
      <p:sp>
        <p:nvSpPr>
          <p:cNvPr id="4" name="Titre 1">
            <a:extLst>
              <a:ext uri="{FF2B5EF4-FFF2-40B4-BE49-F238E27FC236}">
                <a16:creationId xmlns:a16="http://schemas.microsoft.com/office/drawing/2014/main" id="{F03173DA-39C9-54B7-5482-8D3490CC6271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 dirty="0">
                <a:latin typeface="Segoe UI Light" panose="020B0502040204020203" pitchFamily="34" charset="0"/>
                <a:cs typeface="Segoe UI Light" panose="020B0502040204020203" pitchFamily="34" charset="0"/>
              </a:rPr>
              <a:t>FV14-1 – LA RECHERCHE DANS LE DICTIONNAIRE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CF04E3D-1B5E-4962-455C-EEBC0FB70A19}"/>
              </a:ext>
            </a:extLst>
          </p:cNvPr>
          <p:cNvSpPr txBox="1"/>
          <p:nvPr/>
        </p:nvSpPr>
        <p:spPr>
          <a:xfrm>
            <a:off x="1464300" y="4315970"/>
            <a:ext cx="501885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Recopie seulement les mots qui sont placés entre les mots DOUBLER et DROITE dans un dictionnaire : </a:t>
            </a:r>
          </a:p>
          <a:p>
            <a:pPr algn="just"/>
            <a:r>
              <a:rPr lang="fr-FR" dirty="0">
                <a:latin typeface="Segoe UI Light" panose="020B0502040204020203" pitchFamily="34" charset="0"/>
                <a:cs typeface="Segoe UI Light" panose="020B0502040204020203" pitchFamily="34" charset="0"/>
              </a:rPr>
              <a:t>Dinosaure- dresser- dynamique- duvet- dragon-doucement – douleur - drap</a:t>
            </a:r>
            <a:endParaRPr lang="fr-FR" sz="1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707C8B5-1ED9-9FC7-440B-5A733764651D}"/>
              </a:ext>
            </a:extLst>
          </p:cNvPr>
          <p:cNvGrpSpPr/>
          <p:nvPr/>
        </p:nvGrpSpPr>
        <p:grpSpPr>
          <a:xfrm>
            <a:off x="654150" y="4181084"/>
            <a:ext cx="542603" cy="584775"/>
            <a:chOff x="161925" y="2354967"/>
            <a:chExt cx="542603" cy="584775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1179406-7335-C96E-BAD9-2A406E6F0F65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FA99AFB-CFB6-DC8E-0C0D-2481F02E796F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2</a:t>
              </a:r>
              <a:endPara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ketch Nice" pitchFamily="66" charset="0"/>
              </a:endParaRPr>
            </a:p>
          </p:txBody>
        </p:sp>
      </p:grpSp>
      <p:pic>
        <p:nvPicPr>
          <p:cNvPr id="14" name="Image 13">
            <a:extLst>
              <a:ext uri="{FF2B5EF4-FFF2-40B4-BE49-F238E27FC236}">
                <a16:creationId xmlns:a16="http://schemas.microsoft.com/office/drawing/2014/main" id="{A94FCAF5-387F-844B-8D58-439BE0E137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7" r="6844" b="58706"/>
          <a:stretch/>
        </p:blipFill>
        <p:spPr bwMode="auto">
          <a:xfrm>
            <a:off x="641899" y="6117480"/>
            <a:ext cx="5877560" cy="12013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Ampoule Dessin Animé Vecteurs libres de droits et plus d'images ...">
            <a:extLst>
              <a:ext uri="{FF2B5EF4-FFF2-40B4-BE49-F238E27FC236}">
                <a16:creationId xmlns:a16="http://schemas.microsoft.com/office/drawing/2014/main" id="{A0C72940-A8A9-D593-67A4-217FF7D99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50" y="7972093"/>
            <a:ext cx="219985" cy="365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685149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FV14-2 – L’ARTICLE DU DICTIONNAIRE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4924C1-C7F3-135C-EC6D-DF00151A1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607" y="89499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575CFD-4000-178D-338A-82F5A3C3BA03}"/>
              </a:ext>
            </a:extLst>
          </p:cNvPr>
          <p:cNvSpPr txBox="1"/>
          <p:nvPr/>
        </p:nvSpPr>
        <p:spPr>
          <a:xfrm>
            <a:off x="431800" y="1126081"/>
            <a:ext cx="6032500" cy="461664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Je cherche un mot dans le dictionnaire. Quand je l’ai trouvé : 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Je vois une phrase qui explique le mot. C’est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sa définition.</a:t>
            </a:r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Sous la définition, je vois une phrase en italique avec le mot. C’est un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exemple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d’utilisation du mot.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A coté du mot, en abrégé, on trouve la </a:t>
            </a:r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nature du mot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(verbe, nom commun, déterminant…).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A1ABB13-DAF9-4874-EEC4-90F2F85A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1477" y="5776491"/>
            <a:ext cx="649445" cy="443773"/>
          </a:xfrm>
          <a:prstGeom prst="rect">
            <a:avLst/>
          </a:prstGeom>
        </p:spPr>
      </p:pic>
      <p:sp>
        <p:nvSpPr>
          <p:cNvPr id="15" name="Titre 1">
            <a:extLst>
              <a:ext uri="{FF2B5EF4-FFF2-40B4-BE49-F238E27FC236}">
                <a16:creationId xmlns:a16="http://schemas.microsoft.com/office/drawing/2014/main" id="{E1F0E12E-60A2-658E-D4F0-0BB49073D452}"/>
              </a:ext>
            </a:extLst>
          </p:cNvPr>
          <p:cNvSpPr txBox="1">
            <a:spLocks/>
          </p:cNvSpPr>
          <p:nvPr/>
        </p:nvSpPr>
        <p:spPr>
          <a:xfrm>
            <a:off x="431800" y="5787829"/>
            <a:ext cx="6109977" cy="3970319"/>
          </a:xfrm>
          <a:prstGeom prst="rect">
            <a:avLst/>
          </a:prstGeom>
          <a:ln>
            <a:solidFill>
              <a:schemeClr val="tx1"/>
            </a:solidFill>
            <a:prstDash val="dashDot"/>
          </a:ln>
        </p:spPr>
        <p:txBody>
          <a:bodyPr vert="horz" lIns="91440" tIns="45720" rIns="91440" bIns="45720" rtlCol="0" anchor="t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et mémoriser la leçon.</a:t>
            </a:r>
          </a:p>
          <a:p>
            <a:pPr algn="l"/>
            <a:r>
              <a:rPr lang="fr-FR" sz="12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l"/>
            <a:endParaRPr lang="fr-FR" sz="1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174BF12C-CBA2-4F69-D0D9-4CB24BB64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3069" y="2749785"/>
            <a:ext cx="4215538" cy="288904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4F40B5B-3AD3-FCF5-9FE0-6DB883F4FD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127" y="6478201"/>
            <a:ext cx="5909173" cy="310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74417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518596" y="1320138"/>
            <a:ext cx="6051550" cy="747897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141B68-D9D2-1050-1CE5-5C6F7E8F9B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7" r="6844" b="58706"/>
          <a:stretch/>
        </p:blipFill>
        <p:spPr bwMode="auto">
          <a:xfrm>
            <a:off x="605591" y="3146774"/>
            <a:ext cx="5877560" cy="120131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07C45FD-2F39-FED9-8F39-6032075F008C}"/>
              </a:ext>
            </a:extLst>
          </p:cNvPr>
          <p:cNvSpPr txBox="1"/>
          <p:nvPr/>
        </p:nvSpPr>
        <p:spPr>
          <a:xfrm>
            <a:off x="1197249" y="2235934"/>
            <a:ext cx="50188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Cherche dans le dictionnaire la nature des mots suivants (verbe, nom ou adjectif?)</a:t>
            </a:r>
          </a:p>
          <a:p>
            <a:pPr algn="just"/>
            <a:r>
              <a:rPr lang="fr-FR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a. Débrouillar</a:t>
            </a:r>
            <a:r>
              <a:rPr lang="fr-FR" dirty="0">
                <a:latin typeface="Segoe UI Light" panose="020B0502040204020203" pitchFamily="34" charset="0"/>
                <a:cs typeface="Segoe UI Light" panose="020B0502040204020203" pitchFamily="34" charset="0"/>
              </a:rPr>
              <a:t>d	b. débrancher		c. débris</a:t>
            </a:r>
            <a:endParaRPr lang="fr-FR" sz="1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76A1691-D28C-2C3A-9B08-4DB5945C3415}"/>
              </a:ext>
            </a:extLst>
          </p:cNvPr>
          <p:cNvGrpSpPr/>
          <p:nvPr/>
        </p:nvGrpSpPr>
        <p:grpSpPr>
          <a:xfrm>
            <a:off x="586622" y="2076759"/>
            <a:ext cx="542603" cy="584775"/>
            <a:chOff x="161925" y="2354967"/>
            <a:chExt cx="542603" cy="58477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5A31E47-56ED-6473-B039-EA6D5F3261E5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343EB73-66A4-ACAB-3308-A2DA66CEF959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1</a:t>
              </a:r>
              <a:endPara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ketch Nice" pitchFamily="66" charset="0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CF04E3D-1B5E-4962-455C-EEBC0FB70A19}"/>
              </a:ext>
            </a:extLst>
          </p:cNvPr>
          <p:cNvSpPr txBox="1"/>
          <p:nvPr/>
        </p:nvSpPr>
        <p:spPr>
          <a:xfrm>
            <a:off x="1464300" y="4479746"/>
            <a:ext cx="501885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Trouve dans le dictionnaire, la définition du mot </a:t>
            </a:r>
            <a:r>
              <a:rPr lang="fr-FR" sz="18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tanière. Est-ce? </a:t>
            </a:r>
          </a:p>
          <a:p>
            <a:pPr marL="342900" indent="-342900" algn="just">
              <a:buAutoNum type="alphaLcPeriod"/>
            </a:pPr>
            <a:r>
              <a:rPr lang="fr-FR" dirty="0">
                <a:latin typeface="Segoe UI Light" panose="020B0502040204020203" pitchFamily="34" charset="0"/>
                <a:cs typeface="Segoe UI Light" panose="020B0502040204020203" pitchFamily="34" charset="0"/>
              </a:rPr>
              <a:t>Bande longue et étroite</a:t>
            </a:r>
          </a:p>
          <a:p>
            <a:pPr marL="342900" indent="-342900" algn="just">
              <a:buAutoNum type="alphaLcPeriod"/>
            </a:pPr>
            <a:r>
              <a:rPr lang="fr-FR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Trou où s’abrite un animal</a:t>
            </a:r>
          </a:p>
          <a:p>
            <a:pPr marL="342900" indent="-342900" algn="just">
              <a:buAutoNum type="alphaLcPeriod"/>
            </a:pPr>
            <a:r>
              <a:rPr lang="fr-FR" dirty="0">
                <a:latin typeface="Segoe UI Light" panose="020B0502040204020203" pitchFamily="34" charset="0"/>
                <a:cs typeface="Segoe UI Light" panose="020B0502040204020203" pitchFamily="34" charset="0"/>
              </a:rPr>
              <a:t>Galerie souterraine creusée par une taupe</a:t>
            </a:r>
            <a:endParaRPr lang="fr-FR" sz="1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707C8B5-1ED9-9FC7-440B-5A733764651D}"/>
              </a:ext>
            </a:extLst>
          </p:cNvPr>
          <p:cNvGrpSpPr/>
          <p:nvPr/>
        </p:nvGrpSpPr>
        <p:grpSpPr>
          <a:xfrm>
            <a:off x="654150" y="4590521"/>
            <a:ext cx="542603" cy="584775"/>
            <a:chOff x="161925" y="2354967"/>
            <a:chExt cx="542603" cy="584775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1179406-7335-C96E-BAD9-2A406E6F0F65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FA99AFB-CFB6-DC8E-0C0D-2481F02E796F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2</a:t>
              </a:r>
              <a:endPara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ketch Nice" pitchFamily="66" charset="0"/>
              </a:endParaRPr>
            </a:p>
          </p:txBody>
        </p:sp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20BF87AA-5058-FDCE-594F-F0819F4B9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FV14-2 – L’ARTICLE DU DICTIONNAIRE</a:t>
            </a:r>
          </a:p>
        </p:txBody>
      </p:sp>
    </p:spTree>
    <p:extLst>
      <p:ext uri="{BB962C8B-B14F-4D97-AF65-F5344CB8AC3E}">
        <p14:creationId xmlns:p14="http://schemas.microsoft.com/office/powerpoint/2010/main" val="191376536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1786AC-53C1-7F3B-F438-FAF058F181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FV15 – POSER ET REPONDRE A UNE QUESTION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14924C1-C7F3-135C-EC6D-DF00151A1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607" y="89499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CE575CFD-4000-178D-338A-82F5A3C3BA03}"/>
              </a:ext>
            </a:extLst>
          </p:cNvPr>
          <p:cNvSpPr txBox="1"/>
          <p:nvPr/>
        </p:nvSpPr>
        <p:spPr>
          <a:xfrm>
            <a:off x="431800" y="1126081"/>
            <a:ext cx="6032500" cy="86639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1/ Pour poser une question, je fais une phrase interrogative.</a:t>
            </a:r>
          </a:p>
          <a:p>
            <a:endParaRPr lang="fr-FR" sz="1400" b="1" u="sng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Ma question peut être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fermée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(réponse par oui ou non : 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Veux-tu des fraises?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) ou </a:t>
            </a:r>
            <a:r>
              <a:rPr lang="fr-FR" sz="14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ouverte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(réponse avec explications :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comment as-tu fait cet exercice ?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Généralement une question commence par un mot interrogatif : QUI – QUE- OÙ – POURQUOI – COMMENT – COMBIEN – QUAND….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Mais la question peut aussi commencer par le verbe  conjugué surtout pour des questions fermées (ex :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voulez-vous aller au cinéma?)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La question se termine toujours par un point d’interrogation </a:t>
            </a:r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  <a:r>
              <a:rPr lang="fr-FR" sz="25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 ?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2/ Pour répondre à une question, je fais une phrase déclarative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. </a:t>
            </a: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Je dois bien avoir compris ce qui est demandé :question fermée (oui ou non) ou ouverte? Quel est le mot interrogatif, le verbe? Quel est le SENS de la question?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Je réponds par une phrase « courte » (un seul mot : oui, peut-être…)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Je réponds par une phrase construite qui reprend les mots de la question.</a:t>
            </a:r>
          </a:p>
          <a:p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 : comment as-tu fait cet exercice? </a:t>
            </a:r>
          </a:p>
          <a:p>
            <a:pPr algn="just"/>
            <a:r>
              <a:rPr lang="fr-FR" sz="14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Réponse : pour faire cet exercice, j’ai lu la phrase et j’ai souligné le verbe conjugué.</a:t>
            </a: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400" b="1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2/ A l’écrit, pour répondre à une question </a:t>
            </a:r>
            <a:r>
              <a:rPr lang="fr-FR" sz="14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A58109C-1489-C209-FAC1-C42B28088B0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988"/>
          <a:stretch/>
        </p:blipFill>
        <p:spPr>
          <a:xfrm>
            <a:off x="1838325" y="6414686"/>
            <a:ext cx="3065842" cy="3157939"/>
          </a:xfrm>
          <a:prstGeom prst="rect">
            <a:avLst/>
          </a:prstGeom>
          <a:ln>
            <a:solidFill>
              <a:schemeClr val="tx1"/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94478193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1140905-CC40-EFE8-29E7-8E3BF93DCEB9}"/>
              </a:ext>
            </a:extLst>
          </p:cNvPr>
          <p:cNvSpPr txBox="1"/>
          <p:nvPr/>
        </p:nvSpPr>
        <p:spPr>
          <a:xfrm>
            <a:off x="518596" y="1356233"/>
            <a:ext cx="6051550" cy="747897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6A6FEC3-8E99-03DC-2803-0DFA2828C6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A141B68-D9D2-1050-1CE5-5C6F7E8F9B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7" r="6844" b="58706"/>
          <a:stretch/>
        </p:blipFill>
        <p:spPr bwMode="auto">
          <a:xfrm>
            <a:off x="605591" y="3146774"/>
            <a:ext cx="5877560" cy="120131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B07C45FD-2F39-FED9-8F39-6032075F008C}"/>
              </a:ext>
            </a:extLst>
          </p:cNvPr>
          <p:cNvSpPr txBox="1"/>
          <p:nvPr/>
        </p:nvSpPr>
        <p:spPr>
          <a:xfrm>
            <a:off x="1197249" y="2235934"/>
            <a:ext cx="50188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Quelle est la question posée à cette réponse?</a:t>
            </a:r>
          </a:p>
          <a:p>
            <a:pPr algn="just"/>
            <a:r>
              <a:rPr lang="fr-FR" dirty="0">
                <a:latin typeface="Segoe UI Light" panose="020B0502040204020203" pitchFamily="34" charset="0"/>
                <a:cs typeface="Segoe UI Light" panose="020B0502040204020203" pitchFamily="34" charset="0"/>
              </a:rPr>
              <a:t>Je suis en retard à l’école car la voiture était en panne.</a:t>
            </a:r>
            <a:endParaRPr lang="fr-FR" sz="1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76A1691-D28C-2C3A-9B08-4DB5945C3415}"/>
              </a:ext>
            </a:extLst>
          </p:cNvPr>
          <p:cNvGrpSpPr/>
          <p:nvPr/>
        </p:nvGrpSpPr>
        <p:grpSpPr>
          <a:xfrm>
            <a:off x="586622" y="2076759"/>
            <a:ext cx="542603" cy="584775"/>
            <a:chOff x="161925" y="2354967"/>
            <a:chExt cx="542603" cy="584775"/>
          </a:xfrm>
        </p:grpSpPr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25A31E47-56ED-6473-B039-EA6D5F3261E5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5343EB73-66A4-ACAB-3308-A2DA66CEF959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1</a:t>
              </a:r>
              <a:endPara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ketch Nice" pitchFamily="66" charset="0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7CF04E3D-1B5E-4962-455C-EEBC0FB70A19}"/>
              </a:ext>
            </a:extLst>
          </p:cNvPr>
          <p:cNvSpPr txBox="1"/>
          <p:nvPr/>
        </p:nvSpPr>
        <p:spPr>
          <a:xfrm>
            <a:off x="1464300" y="4479746"/>
            <a:ext cx="50188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18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Réponds aux questions</a:t>
            </a:r>
            <a:r>
              <a:rPr lang="fr-FR" sz="18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  <a:p>
            <a:pPr marL="342900" indent="-342900" algn="just">
              <a:buAutoNum type="alphaLcPeriod"/>
            </a:pPr>
            <a:r>
              <a:rPr lang="fr-FR" dirty="0">
                <a:latin typeface="Segoe UI Light" panose="020B0502040204020203" pitchFamily="34" charset="0"/>
                <a:cs typeface="Segoe UI Light" panose="020B0502040204020203" pitchFamily="34" charset="0"/>
              </a:rPr>
              <a:t>Que mange le lapin?</a:t>
            </a:r>
          </a:p>
          <a:p>
            <a:pPr marL="342900" indent="-342900" algn="just">
              <a:buAutoNum type="alphaLcPeriod"/>
            </a:pPr>
            <a:r>
              <a:rPr lang="fr-FR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Pourquoi faut-il venir à l’école?</a:t>
            </a:r>
          </a:p>
          <a:p>
            <a:pPr marL="342900" indent="-342900" algn="just">
              <a:buAutoNum type="alphaLcPeriod"/>
            </a:pPr>
            <a:r>
              <a:rPr lang="fr-FR" dirty="0">
                <a:latin typeface="Segoe UI Light" panose="020B0502040204020203" pitchFamily="34" charset="0"/>
                <a:cs typeface="Segoe UI Light" panose="020B0502040204020203" pitchFamily="34" charset="0"/>
              </a:rPr>
              <a:t>Aimes-tu jouer au foot?</a:t>
            </a:r>
            <a:endParaRPr lang="fr-FR" sz="1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0707C8B5-1ED9-9FC7-440B-5A733764651D}"/>
              </a:ext>
            </a:extLst>
          </p:cNvPr>
          <p:cNvGrpSpPr/>
          <p:nvPr/>
        </p:nvGrpSpPr>
        <p:grpSpPr>
          <a:xfrm>
            <a:off x="654150" y="4590521"/>
            <a:ext cx="542603" cy="584775"/>
            <a:chOff x="161925" y="2354967"/>
            <a:chExt cx="542603" cy="584775"/>
          </a:xfrm>
        </p:grpSpPr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61179406-7335-C96E-BAD9-2A406E6F0F65}"/>
                </a:ext>
              </a:extLst>
            </p:cNvPr>
            <p:cNvSpPr/>
            <p:nvPr/>
          </p:nvSpPr>
          <p:spPr>
            <a:xfrm>
              <a:off x="161925" y="2375891"/>
              <a:ext cx="542603" cy="54292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FA99AFB-CFB6-DC8E-0C0D-2481F02E796F}"/>
                </a:ext>
              </a:extLst>
            </p:cNvPr>
            <p:cNvSpPr txBox="1"/>
            <p:nvPr/>
          </p:nvSpPr>
          <p:spPr>
            <a:xfrm>
              <a:off x="217202" y="2354967"/>
              <a:ext cx="43204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ketch Nice" pitchFamily="66" charset="0"/>
                </a:rPr>
                <a:t>2</a:t>
              </a:r>
              <a:endParaRPr lang="fr-FR" sz="3600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ketch Nice" pitchFamily="66" charset="0"/>
              </a:endParaRPr>
            </a:p>
          </p:txBody>
        </p:sp>
      </p:grpSp>
      <p:sp>
        <p:nvSpPr>
          <p:cNvPr id="9" name="Titre 1">
            <a:extLst>
              <a:ext uri="{FF2B5EF4-FFF2-40B4-BE49-F238E27FC236}">
                <a16:creationId xmlns:a16="http://schemas.microsoft.com/office/drawing/2014/main" id="{46DDE6C3-C196-46C6-29BC-E725417CE9E5}"/>
              </a:ext>
            </a:extLst>
          </p:cNvPr>
          <p:cNvSpPr txBox="1">
            <a:spLocks/>
          </p:cNvSpPr>
          <p:nvPr/>
        </p:nvSpPr>
        <p:spPr>
          <a:xfrm>
            <a:off x="431800" y="325791"/>
            <a:ext cx="6032500" cy="728309"/>
          </a:xfrm>
          <a:prstGeom prst="rect">
            <a:avLst/>
          </a:prstGeo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000">
                <a:latin typeface="Segoe UI Light" panose="020B0502040204020203" pitchFamily="34" charset="0"/>
                <a:cs typeface="Segoe UI Light" panose="020B0502040204020203" pitchFamily="34" charset="0"/>
              </a:rPr>
              <a:t>FV15 – POSER ET REPONDRE A UNE QUESTION</a:t>
            </a:r>
            <a:endParaRPr lang="fr-FR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FD87CD-C8CB-6A38-5DD6-135C0B04D9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56" r="6844" b="45991"/>
          <a:stretch/>
        </p:blipFill>
        <p:spPr bwMode="auto">
          <a:xfrm>
            <a:off x="586622" y="5922512"/>
            <a:ext cx="5877560" cy="22308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59070618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1A840-A5BA-E719-E88C-47B0655F1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326455C-2A11-2737-D644-DC4E94DBC4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FV16 – LE SENS PROPRE ET LE  SENS FIGURE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DFB204B-40FD-C698-8BF0-9F3A8702F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8607" y="894990"/>
            <a:ext cx="1188748" cy="68054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54B4BBE-B598-D374-622C-B142F7E7F824}"/>
              </a:ext>
            </a:extLst>
          </p:cNvPr>
          <p:cNvSpPr txBox="1"/>
          <p:nvPr/>
        </p:nvSpPr>
        <p:spPr>
          <a:xfrm>
            <a:off x="431800" y="1126081"/>
            <a:ext cx="6032500" cy="33085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Un mot peut avoir plusieurs sens.</a:t>
            </a:r>
          </a:p>
          <a:p>
            <a:endParaRPr lang="fr-FR" sz="1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</a:t>
            </a:r>
            <a:r>
              <a:rPr lang="fr-FR" sz="15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sens propre </a:t>
            </a:r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est le </a:t>
            </a:r>
            <a:r>
              <a:rPr lang="fr-FR" sz="15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sens habituel </a:t>
            </a:r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du mot.</a:t>
            </a:r>
          </a:p>
          <a:p>
            <a:endParaRPr lang="fr-FR" sz="1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fr-FR" sz="15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Ex. : Les cochons se roulent dans la boue. </a:t>
            </a:r>
          </a:p>
          <a:p>
            <a:pPr algn="ctr"/>
            <a:r>
              <a:rPr lang="fr-FR" sz="15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(le mot cochon désigne l’animal)</a:t>
            </a:r>
          </a:p>
          <a:p>
            <a:endParaRPr lang="fr-FR" sz="1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Le </a:t>
            </a:r>
            <a:r>
              <a:rPr lang="fr-FR" sz="15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sens figuré </a:t>
            </a:r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indique qu’il y a </a:t>
            </a:r>
            <a:r>
              <a:rPr lang="fr-FR" sz="1500" u="sng" dirty="0">
                <a:latin typeface="Segoe UI Light" panose="020B0502040204020203" pitchFamily="34" charset="0"/>
                <a:cs typeface="Segoe UI Light" panose="020B0502040204020203" pitchFamily="34" charset="0"/>
              </a:rPr>
              <a:t>une comparaison </a:t>
            </a:r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:</a:t>
            </a:r>
          </a:p>
          <a:p>
            <a:endParaRPr lang="fr-FR" sz="15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/>
            <a:r>
              <a:rPr lang="fr-FR" sz="15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Ex. : Quel cochon cet enfant ! (le mot cochon désigne une personne sale, car on pense que les cochons sont sales)</a:t>
            </a:r>
          </a:p>
          <a:p>
            <a:pPr algn="ctr"/>
            <a:endParaRPr lang="fr-FR" sz="15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Certains dictionnaires indiquent le sens figuré par l’abréviation </a:t>
            </a:r>
            <a:r>
              <a:rPr lang="fr-FR" sz="15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fig</a:t>
            </a:r>
            <a:r>
              <a:rPr lang="fr-FR" sz="1500" dirty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fr-FR" sz="1500" i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EC7B083-70D5-E233-7FB9-111C86C72314}"/>
              </a:ext>
            </a:extLst>
          </p:cNvPr>
          <p:cNvSpPr txBox="1"/>
          <p:nvPr/>
        </p:nvSpPr>
        <p:spPr>
          <a:xfrm>
            <a:off x="431800" y="4546600"/>
            <a:ext cx="6032500" cy="52322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sz="1400" u="sng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Apprendre  autrement </a:t>
            </a:r>
            <a:r>
              <a:rPr lang="fr-FR" sz="1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:  carte mentale ou schéma pour apprendre et mémoriser la leçon.</a:t>
            </a:r>
            <a:endParaRPr lang="fr-FR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fr-FR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Avoir le cœur sur la main est une expression pour dire que l’on est généreux et disponible pour les autres.</a:t>
            </a:r>
          </a:p>
          <a:p>
            <a:endParaRPr lang="fr-FR" i="1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37F1AA1-537C-7F76-C6D4-D75ED82992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339" y="5714244"/>
            <a:ext cx="4277322" cy="400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02115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CE195-F5BD-78C2-0162-0C1A7ACDD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6EC5F7-855B-4B3A-3A35-FEEB6CBF5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1800" y="325791"/>
            <a:ext cx="6032500" cy="728309"/>
          </a:xfrm>
          <a:pattFill prst="pct75">
            <a:fgClr>
              <a:srgbClr val="92D050"/>
            </a:fgClr>
            <a:bgClr>
              <a:schemeClr val="bg1"/>
            </a:bgClr>
          </a:pattFill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fr-FR" sz="200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FV16 – LE SENS PROPRE ET LE  SENS FIGURE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B847FA6-1D3D-4BAD-217C-5099A13F7C5A}"/>
              </a:ext>
            </a:extLst>
          </p:cNvPr>
          <p:cNvSpPr txBox="1"/>
          <p:nvPr/>
        </p:nvSpPr>
        <p:spPr>
          <a:xfrm>
            <a:off x="862433" y="2324836"/>
            <a:ext cx="5601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Script cole" pitchFamily="2" charset="0"/>
              </a:rPr>
              <a:t>Coche les phrases où le mot en gras est au sens figuré.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014282A8-72B5-7BE8-686F-526748D0A64C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796" y="2324836"/>
            <a:ext cx="359437" cy="364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à coins arrondis 5">
            <a:extLst>
              <a:ext uri="{FF2B5EF4-FFF2-40B4-BE49-F238E27FC236}">
                <a16:creationId xmlns:a16="http://schemas.microsoft.com/office/drawing/2014/main" id="{35017D99-B7CB-2FBF-0FF9-7DA6FEC09F56}"/>
              </a:ext>
            </a:extLst>
          </p:cNvPr>
          <p:cNvSpPr/>
          <p:nvPr/>
        </p:nvSpPr>
        <p:spPr>
          <a:xfrm>
            <a:off x="583349" y="3239140"/>
            <a:ext cx="370963" cy="377903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4642071-24B0-EC39-C6C7-BF11CED47032}"/>
              </a:ext>
            </a:extLst>
          </p:cNvPr>
          <p:cNvSpPr txBox="1"/>
          <p:nvPr/>
        </p:nvSpPr>
        <p:spPr>
          <a:xfrm>
            <a:off x="1256685" y="3256989"/>
            <a:ext cx="5255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Arthur a la tête dans les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nuages</a:t>
            </a:r>
            <a:r>
              <a:rPr lang="fr-FR" sz="2000" dirty="0">
                <a:latin typeface="Script cole" pitchFamily="2" charset="0"/>
              </a:rPr>
              <a:t>.</a:t>
            </a:r>
            <a:endParaRPr lang="fr-FR" dirty="0">
              <a:latin typeface="Script cole" pitchFamily="2" charset="0"/>
            </a:endParaRPr>
          </a:p>
        </p:txBody>
      </p:sp>
      <p:sp>
        <p:nvSpPr>
          <p:cNvPr id="9" name="Rectangle à coins arrondis 7">
            <a:extLst>
              <a:ext uri="{FF2B5EF4-FFF2-40B4-BE49-F238E27FC236}">
                <a16:creationId xmlns:a16="http://schemas.microsoft.com/office/drawing/2014/main" id="{02C467A1-B970-F107-45DA-7B00085DB4D9}"/>
              </a:ext>
            </a:extLst>
          </p:cNvPr>
          <p:cNvSpPr/>
          <p:nvPr/>
        </p:nvSpPr>
        <p:spPr>
          <a:xfrm>
            <a:off x="583349" y="4319260"/>
            <a:ext cx="370963" cy="377903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1E0E98A-A624-096A-FE56-0695AD28B37F}"/>
              </a:ext>
            </a:extLst>
          </p:cNvPr>
          <p:cNvSpPr txBox="1"/>
          <p:nvPr/>
        </p:nvSpPr>
        <p:spPr>
          <a:xfrm>
            <a:off x="1256685" y="4337109"/>
            <a:ext cx="5255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Les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nuages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Script cole" pitchFamily="2" charset="0"/>
              </a:rPr>
              <a:t> </a:t>
            </a:r>
            <a:r>
              <a:rPr lang="fr-FR" sz="2000" dirty="0">
                <a:latin typeface="Script cole" pitchFamily="2" charset="0"/>
              </a:rPr>
              <a:t>s’accumulent dans le ciel.</a:t>
            </a:r>
            <a:endParaRPr lang="fr-FR" dirty="0">
              <a:latin typeface="Script cole" pitchFamily="2" charset="0"/>
            </a:endParaRPr>
          </a:p>
        </p:txBody>
      </p:sp>
      <p:sp>
        <p:nvSpPr>
          <p:cNvPr id="11" name="Rectangle à coins arrondis 9">
            <a:extLst>
              <a:ext uri="{FF2B5EF4-FFF2-40B4-BE49-F238E27FC236}">
                <a16:creationId xmlns:a16="http://schemas.microsoft.com/office/drawing/2014/main" id="{A9669FC9-C4F5-52E0-644D-9560A2C85D9A}"/>
              </a:ext>
            </a:extLst>
          </p:cNvPr>
          <p:cNvSpPr/>
          <p:nvPr/>
        </p:nvSpPr>
        <p:spPr>
          <a:xfrm>
            <a:off x="583349" y="5399380"/>
            <a:ext cx="370963" cy="377903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D3FDB6B-A934-44B5-D1AF-4108100D7F37}"/>
              </a:ext>
            </a:extLst>
          </p:cNvPr>
          <p:cNvSpPr txBox="1"/>
          <p:nvPr/>
        </p:nvSpPr>
        <p:spPr>
          <a:xfrm>
            <a:off x="1256685" y="5417229"/>
            <a:ext cx="5255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Il pleut des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cordes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Script cole" pitchFamily="2" charset="0"/>
              </a:rPr>
              <a:t> </a:t>
            </a:r>
            <a:r>
              <a:rPr lang="fr-FR" sz="2000" dirty="0">
                <a:latin typeface="Script cole" pitchFamily="2" charset="0"/>
              </a:rPr>
              <a:t>depuis ce matin.</a:t>
            </a:r>
            <a:endParaRPr lang="fr-FR" dirty="0">
              <a:latin typeface="Script cole" pitchFamily="2" charset="0"/>
            </a:endParaRPr>
          </a:p>
        </p:txBody>
      </p:sp>
      <p:sp>
        <p:nvSpPr>
          <p:cNvPr id="13" name="Rectangle à coins arrondis 11">
            <a:extLst>
              <a:ext uri="{FF2B5EF4-FFF2-40B4-BE49-F238E27FC236}">
                <a16:creationId xmlns:a16="http://schemas.microsoft.com/office/drawing/2014/main" id="{B4CE2116-3388-0474-C1CA-06B049FA650C}"/>
              </a:ext>
            </a:extLst>
          </p:cNvPr>
          <p:cNvSpPr/>
          <p:nvPr/>
        </p:nvSpPr>
        <p:spPr>
          <a:xfrm>
            <a:off x="583349" y="6479500"/>
            <a:ext cx="370963" cy="377903"/>
          </a:xfrm>
          <a:prstGeom prst="roundRect">
            <a:avLst/>
          </a:prstGeom>
          <a:solidFill>
            <a:schemeClr val="bg1"/>
          </a:solidFill>
          <a:ln>
            <a:solidFill>
              <a:schemeClr val="tx1">
                <a:lumMod val="65000"/>
                <a:lumOff val="3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578BFD-B8AD-2966-086C-CC3C7D27469A}"/>
              </a:ext>
            </a:extLst>
          </p:cNvPr>
          <p:cNvSpPr txBox="1"/>
          <p:nvPr/>
        </p:nvSpPr>
        <p:spPr>
          <a:xfrm>
            <a:off x="1256685" y="6497349"/>
            <a:ext cx="52552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Script cole" pitchFamily="2" charset="0"/>
              </a:rPr>
              <a:t>Le pêcheur fait un solide nœud à la </a:t>
            </a:r>
            <a:r>
              <a:rPr lang="fr-F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 pitchFamily="34" charset="0"/>
              </a:rPr>
              <a:t>corde</a:t>
            </a:r>
            <a:r>
              <a:rPr lang="fr-FR" sz="2000" dirty="0">
                <a:latin typeface="Script cole" pitchFamily="2" charset="0"/>
              </a:rPr>
              <a:t>.</a:t>
            </a:r>
            <a:endParaRPr lang="fr-FR" dirty="0">
              <a:latin typeface="Script cole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AAB2886-4C3B-526F-32C6-EE301BA5D997}"/>
              </a:ext>
            </a:extLst>
          </p:cNvPr>
          <p:cNvSpPr txBox="1"/>
          <p:nvPr/>
        </p:nvSpPr>
        <p:spPr>
          <a:xfrm>
            <a:off x="518596" y="1356233"/>
            <a:ext cx="6051550" cy="7478970"/>
          </a:xfrm>
          <a:prstGeom prst="rect">
            <a:avLst/>
          </a:prstGeom>
          <a:noFill/>
          <a:ln w="19050">
            <a:solidFill>
              <a:schemeClr val="tx1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 </a:t>
            </a:r>
            <a:r>
              <a:rPr lang="fr-FR" sz="1600" b="1" u="sng" dirty="0">
                <a:solidFill>
                  <a:schemeClr val="tx1"/>
                </a:solidFill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  <a:t>A la maison : </a:t>
            </a:r>
          </a:p>
          <a:p>
            <a:pPr marL="171450" marR="0" lvl="0" indent="-1714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lang="fr-FR" sz="1200" b="0" dirty="0">
                <a:solidFill>
                  <a:schemeClr val="tx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Pour t’assurer que tu as compris la leçon et pour l’apprendre, essaye de répondre à ces questions. Tu peux demander à un adulte de t’y aider. </a:t>
            </a: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2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endParaRPr lang="fr-FR" sz="14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97B946C-EBB2-3AA9-68F6-9F21879B21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0112"/>
          <a:stretch/>
        </p:blipFill>
        <p:spPr>
          <a:xfrm>
            <a:off x="5894173" y="1054100"/>
            <a:ext cx="743778" cy="550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15312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Thème 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14474</Words>
  <Application>Microsoft Office PowerPoint</Application>
  <PresentationFormat>Format A4 (210 x 297 mm)</PresentationFormat>
  <Paragraphs>4664</Paragraphs>
  <Slides>126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126</vt:i4>
      </vt:variant>
    </vt:vector>
  </HeadingPairs>
  <TitlesOfParts>
    <vt:vector size="141" baseType="lpstr">
      <vt:lpstr>Arial</vt:lpstr>
      <vt:lpstr>Arial Rounded MT Bold</vt:lpstr>
      <vt:lpstr>Bernard MT Condensed</vt:lpstr>
      <vt:lpstr>Calibri</vt:lpstr>
      <vt:lpstr>Calibri Light</vt:lpstr>
      <vt:lpstr>Cursive standard</vt:lpstr>
      <vt:lpstr>Dreaming Outloud Pro</vt:lpstr>
      <vt:lpstr>Dreaming Outloud Script Pro</vt:lpstr>
      <vt:lpstr>Jumble</vt:lpstr>
      <vt:lpstr>Script cole</vt:lpstr>
      <vt:lpstr>Segoe UI Black</vt:lpstr>
      <vt:lpstr>Segoe UI Light</vt:lpstr>
      <vt:lpstr>Sketch Nice</vt:lpstr>
      <vt:lpstr>Wingdings</vt:lpstr>
      <vt:lpstr>Thème Office</vt:lpstr>
      <vt:lpstr>SOMMAIRE</vt:lpstr>
      <vt:lpstr>SOMMAIRE</vt:lpstr>
      <vt:lpstr>FOO1 – Lettres et découpage en syllabes</vt:lpstr>
      <vt:lpstr>O1 – Lettres et découpage en syllabes</vt:lpstr>
      <vt:lpstr>Présentation PowerPoint</vt:lpstr>
      <vt:lpstr>Présentation PowerPoint</vt:lpstr>
      <vt:lpstr>FO12-1 –HOMOPHONE : ET – EST - ES</vt:lpstr>
      <vt:lpstr>FO12-1 –HOMOPHONE : ET – EST -ES</vt:lpstr>
      <vt:lpstr>FO12-2 –HOMOPHONE : A - AS- À</vt:lpstr>
      <vt:lpstr>Présentation PowerPoint</vt:lpstr>
      <vt:lpstr>FO12-3 –HOMOPHONE : SON - SONT</vt:lpstr>
      <vt:lpstr>FO12-3 –HOMOPHONE : SON - SONT</vt:lpstr>
      <vt:lpstr>Présentation PowerPoint</vt:lpstr>
      <vt:lpstr>Présentation PowerPoint</vt:lpstr>
      <vt:lpstr>FO20 – La valeur de la lettre S </vt:lpstr>
      <vt:lpstr>Présentation PowerPoint</vt:lpstr>
      <vt:lpstr>FO21 – La lettre C – son [s] ou [k]</vt:lpstr>
      <vt:lpstr>O21 – La lettre C – son [S] ou [k]</vt:lpstr>
      <vt:lpstr>Présentation PowerPoint</vt:lpstr>
      <vt:lpstr>FO22 – La lettre G – son [g] ou [ʒ] (j)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FG01–LA PHRASE – FORME NEGATIVE</vt:lpstr>
      <vt:lpstr>Présentation PowerPoint</vt:lpstr>
      <vt:lpstr>FG03 – La phrase - ponctuation</vt:lpstr>
      <vt:lpstr>FG03– La phrase - ponctuation</vt:lpstr>
      <vt:lpstr>FG04– La phrase - généralités</vt:lpstr>
      <vt:lpstr>FG04 – La phrase - généralités</vt:lpstr>
      <vt:lpstr>FG05-1 –FONCTION - LE SUJET DANS LA PHRASE</vt:lpstr>
      <vt:lpstr>Présentation PowerPoint</vt:lpstr>
      <vt:lpstr>FG05-2 – FONCTION - LE VERBE DANS LA PHRASE</vt:lpstr>
      <vt:lpstr>Présentation PowerPoint</vt:lpstr>
      <vt:lpstr>FG06 –OG – L’ACCORD SUJET - VERBE</vt:lpstr>
      <vt:lpstr>FG06 –OG – L’ACCORD SUJET - VERBE</vt:lpstr>
      <vt:lpstr>FG07 –LA PHRASE – LES TYPES DE PHRASE</vt:lpstr>
      <vt:lpstr>Présentation PowerPoint</vt:lpstr>
      <vt:lpstr>FG08 –FONCTION – LES COMPLEMENTS DE VERBE (CDV)</vt:lpstr>
      <vt:lpstr>FG08 –FONCTION – LES COMPLEMENTS DE VERBE (CDV)</vt:lpstr>
      <vt:lpstr>FG09 –FONCTION – LES COMPLEMENTS DE PHRASE (CDP)</vt:lpstr>
      <vt:lpstr>FG09 –FONCTION – LES COMPLEMENTS DE PHRASE (CDP)</vt:lpstr>
      <vt:lpstr>FG10-1 – Nature des mots : le NOM</vt:lpstr>
      <vt:lpstr>Présentation PowerPoint</vt:lpstr>
      <vt:lpstr>FG10-2 – Nature des mots : le NOM COMMUN  et le NOM PROPRE</vt:lpstr>
      <vt:lpstr>Présentation PowerPoint</vt:lpstr>
      <vt:lpstr>FG10-3 –LA NATURE DES MOTS – LE GROUPE NOMINAL</vt:lpstr>
      <vt:lpstr>Présentation PowerPoint</vt:lpstr>
      <vt:lpstr>FG11-1– OG – LE NOMBRE DES NOMS  ET DES ADJECTIFS  </vt:lpstr>
      <vt:lpstr>FG11-1– OG – LE NOMBRE DES NOMS  ET DES ADJECTIFS  </vt:lpstr>
      <vt:lpstr>FG11-2– OG – LE GENRE DES NOMS  ET DES ADJECTIFS  </vt:lpstr>
      <vt:lpstr>Présentation PowerPoint</vt:lpstr>
      <vt:lpstr>FG12 – LA NATURE DES MOTS –LE DETERMINANT</vt:lpstr>
      <vt:lpstr>Présentation PowerPoint</vt:lpstr>
      <vt:lpstr>FG13 –LA NATURE DES MOTS – L’ADJECTIF</vt:lpstr>
      <vt:lpstr>FG13 –LA NATURE DES MOTS – L’ADJECTIF</vt:lpstr>
      <vt:lpstr>FG14 –LA NATURE DES MOTS – L’ADVERBE</vt:lpstr>
      <vt:lpstr>Présentation PowerPoint</vt:lpstr>
      <vt:lpstr>FG17 –NATURE DES MOTS –  LES PRONOMS PERSONNELS (PP)</vt:lpstr>
      <vt:lpstr>Présentation PowerPoint</vt:lpstr>
      <vt:lpstr>FC01 – PASSÉ – PRESENT- FUTUR</vt:lpstr>
      <vt:lpstr>FC01 – PASSÉ – PRESENT- FUTUR</vt:lpstr>
      <vt:lpstr>FC03 – Le verbe conjugué</vt:lpstr>
      <vt:lpstr>Présentation PowerPoint</vt:lpstr>
      <vt:lpstr>FC04 – Le verbe et son infinitif</vt:lpstr>
      <vt:lpstr>Présentation PowerPoint</vt:lpstr>
      <vt:lpstr>FC10-1 – TEMPS :  LE PRESENT DES VERBES DU 1ER GROUPE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FV01– L’ORDRE ALPHABETIQUE</vt:lpstr>
      <vt:lpstr>FV01 – L’ORDRE ALPHABETIQUE</vt:lpstr>
      <vt:lpstr>FV02 – LES MOTS ETIQUETTES - GENERIQUES</vt:lpstr>
      <vt:lpstr>Présentation PowerPoint</vt:lpstr>
      <vt:lpstr>FV03 – LA POLYSEMIE</vt:lpstr>
      <vt:lpstr>Présentation PowerPoint</vt:lpstr>
      <vt:lpstr>FV05 – LES FAMILLES DE MOTS</vt:lpstr>
      <vt:lpstr>FV05 – LES FAMILLES DE MOTS</vt:lpstr>
      <vt:lpstr>FV08 – LES SYNONYMES ET ANTONYMES</vt:lpstr>
      <vt:lpstr>FV08 – LES SYNONYMES ET ANTONYMES</vt:lpstr>
      <vt:lpstr>FV12 – DECRIRE UNE IMAGE</vt:lpstr>
      <vt:lpstr>FV12 – DECRIRE UNE IMAGE</vt:lpstr>
      <vt:lpstr>FV13 – LES NIVEAUX DE LANGUE</vt:lpstr>
      <vt:lpstr>Présentation PowerPoint</vt:lpstr>
      <vt:lpstr>FV14-1 – LA RECHERCHE DANS LE DICTIONNAIRE</vt:lpstr>
      <vt:lpstr>Présentation PowerPoint</vt:lpstr>
      <vt:lpstr>FV14-2 – L’ARTICLE DU DICTIONNAIRE</vt:lpstr>
      <vt:lpstr>FV14-2 – L’ARTICLE DU DICTIONNAIRE</vt:lpstr>
      <vt:lpstr>FV15 – POSER ET REPONDRE A UNE QUESTION</vt:lpstr>
      <vt:lpstr>Présentation PowerPoint</vt:lpstr>
      <vt:lpstr>FV16 – LE SENS PROPRE ET LE  SENS FIGURE</vt:lpstr>
      <vt:lpstr>FV16 – LE SENS PROPRE ET LE  SENS FIGURE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LECONS DE FRANCAIS</dc:title>
  <dc:creator>stephanie marechal</dc:creator>
  <cp:lastModifiedBy>stephanie marechal</cp:lastModifiedBy>
  <cp:revision>130</cp:revision>
  <cp:lastPrinted>2025-04-10T07:23:18Z</cp:lastPrinted>
  <dcterms:created xsi:type="dcterms:W3CDTF">2022-07-25T05:34:58Z</dcterms:created>
  <dcterms:modified xsi:type="dcterms:W3CDTF">2026-08-10T10:04:56Z</dcterms:modified>
</cp:coreProperties>
</file>